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61" r:id="rId4"/>
    <p:sldId id="259" r:id="rId5"/>
    <p:sldId id="258" r:id="rId6"/>
    <p:sldId id="260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65" autoAdjust="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style val="47"/>
  <c:chart>
    <c:title>
      <c:layout/>
    </c:title>
    <c:plotArea>
      <c:layout>
        <c:manualLayout>
          <c:layoutTarget val="inner"/>
          <c:xMode val="edge"/>
          <c:yMode val="edge"/>
          <c:x val="0.30058905465764185"/>
          <c:y val="0.17490115913478724"/>
          <c:w val="0.35203826495372287"/>
          <c:h val="0.67567646392082015"/>
        </c:manualLayout>
      </c:layout>
      <c:radarChart>
        <c:radarStyle val="marker"/>
        <c:ser>
          <c:idx val="0"/>
          <c:order val="0"/>
          <c:tx>
            <c:strRef>
              <c:f>Sheet1!$C$1</c:f>
              <c:strCache>
                <c:ptCount val="1"/>
                <c:pt idx="0">
                  <c:v>더럽다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김현호</c:v>
                </c:pt>
                <c:pt idx="1">
                  <c:v>이다윤</c:v>
                </c:pt>
                <c:pt idx="2">
                  <c:v>김어진</c:v>
                </c:pt>
                <c:pt idx="3">
                  <c:v>박채윤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axId val="139897472"/>
        <c:axId val="139899264"/>
      </c:radarChart>
      <c:catAx>
        <c:axId val="139897472"/>
        <c:scaling>
          <c:orientation val="minMax"/>
        </c:scaling>
        <c:axPos val="b"/>
        <c:majorGridlines/>
        <c:numFmt formatCode="yyyy/mm/dd" sourceLinked="1"/>
        <c:tickLblPos val="nextTo"/>
        <c:crossAx val="139899264"/>
        <c:crosses val="autoZero"/>
        <c:auto val="1"/>
        <c:lblAlgn val="ctr"/>
        <c:lblOffset val="100"/>
      </c:catAx>
      <c:valAx>
        <c:axId val="139899264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139897472"/>
        <c:crosses val="autoZero"/>
        <c:crossBetween val="between"/>
      </c:valAx>
      <c:spPr>
        <a:gradFill rotWithShape="1">
          <a:gsLst>
            <a:gs pos="0">
              <a:schemeClr val="accent6">
                <a:tint val="75000"/>
                <a:shade val="85000"/>
                <a:satMod val="230000"/>
              </a:schemeClr>
            </a:gs>
            <a:gs pos="25000">
              <a:schemeClr val="accent6">
                <a:tint val="90000"/>
                <a:shade val="70000"/>
                <a:satMod val="220000"/>
              </a:schemeClr>
            </a:gs>
            <a:gs pos="50000">
              <a:schemeClr val="accent6">
                <a:tint val="90000"/>
                <a:shade val="58000"/>
                <a:satMod val="225000"/>
              </a:schemeClr>
            </a:gs>
            <a:gs pos="65000">
              <a:schemeClr val="accent6">
                <a:tint val="90000"/>
                <a:shade val="58000"/>
                <a:satMod val="225000"/>
              </a:schemeClr>
            </a:gs>
            <a:gs pos="80000">
              <a:schemeClr val="accent6">
                <a:tint val="90000"/>
                <a:shade val="69000"/>
                <a:satMod val="220000"/>
              </a:schemeClr>
            </a:gs>
            <a:gs pos="100000">
              <a:schemeClr val="accent6"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accent6">
              <a:shade val="60000"/>
              <a:satMod val="110000"/>
            </a:schemeClr>
          </a:contourClr>
        </a:sp3d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>
        <c:manualLayout>
          <c:layoutTarget val="inner"/>
          <c:xMode val="edge"/>
          <c:yMode val="edge"/>
          <c:x val="0.12118999691031487"/>
          <c:y val="0.21664729408823907"/>
          <c:w val="0.49515986779892718"/>
          <c:h val="0.55083260425780112"/>
        </c:manualLayout>
      </c:layout>
      <c:radarChart>
        <c:radarStyle val="filled"/>
        <c:ser>
          <c:idx val="0"/>
          <c:order val="0"/>
          <c:tx>
            <c:strRef>
              <c:f>Sheet1!$B$1</c:f>
              <c:strCache>
                <c:ptCount val="1"/>
                <c:pt idx="0">
                  <c:v>깨끗하다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10대</c:v>
                </c:pt>
                <c:pt idx="1">
                  <c:v>20대</c:v>
                </c:pt>
                <c:pt idx="2">
                  <c:v>30대</c:v>
                </c:pt>
                <c:pt idx="3">
                  <c:v>40대</c:v>
                </c:pt>
                <c:pt idx="4">
                  <c:v>50대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더럽다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10대</c:v>
                </c:pt>
                <c:pt idx="1">
                  <c:v>20대</c:v>
                </c:pt>
                <c:pt idx="2">
                  <c:v>30대</c:v>
                </c:pt>
                <c:pt idx="3">
                  <c:v>40대</c:v>
                </c:pt>
                <c:pt idx="4">
                  <c:v>50대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</c:ser>
        <c:axId val="142989184"/>
        <c:axId val="142990720"/>
      </c:radarChart>
      <c:catAx>
        <c:axId val="142989184"/>
        <c:scaling>
          <c:orientation val="minMax"/>
        </c:scaling>
        <c:axPos val="b"/>
        <c:majorGridlines/>
        <c:numFmt formatCode="yyyy/mm/dd" sourceLinked="1"/>
        <c:tickLblPos val="nextTo"/>
        <c:crossAx val="142990720"/>
        <c:crosses val="autoZero"/>
        <c:auto val="1"/>
        <c:lblAlgn val="ctr"/>
        <c:lblOffset val="100"/>
      </c:catAx>
      <c:valAx>
        <c:axId val="142990720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1429891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ko-K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5A8DA-8659-42A2-8F23-2918C7056121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D34A3-56E0-4750-B658-52400C45E67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제목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6" name="날짜 개체 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7" name="내용 개체 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11" name="바닥글 개체 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/>
    <p:sndAc>
      <p:stSnd>
        <p:snd r:embed="rId1" name="hammer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제목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4" name="내용 개체 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제목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25" name="텍스트 개체 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8" name="내용 개체 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제목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24" name="바닥글 개체 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제목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6" name="텍스트 개체 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내용 개체 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29" name="바닥글 개체 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그림 개체 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제목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6" name="텍스트 개체 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  <p:transition>
    <p:split/>
    <p:sndAc>
      <p:stSnd>
        <p:snd r:embed="rId1" name="hammer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1" name="날짜 개체 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AC9EAAE-74CD-4077-9E20-D6300B8E1224}" type="datetimeFigureOut">
              <a:rPr lang="ko-KR" altLang="en-US" smtClean="0"/>
              <a:pPr/>
              <a:t>2017-06-03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EFCA033-97D5-45DD-B7DE-5A2BEA660A3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제목 개체 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plit/>
    <p:sndAc>
      <p:stSnd>
        <p:snd r:embed="rId13" name="hammer.wav" builtIn="1"/>
      </p:stSnd>
    </p:sndAc>
  </p:transition>
  <p:txStyles>
    <p:titleStyle>
      <a:lvl1pPr algn="l" rtl="0" eaLnBrk="1" latinLnBrk="1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slideLayout" Target="../slideLayouts/slideLayout8.xml"/><Relationship Id="rId1" Type="http://schemas.openxmlformats.org/officeDocument/2006/relationships/video" Target="file:///C:\Users\sec\Desktop\20170602_211838.mp4" TargetMode="Externa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naver.com/main/read.nhn?mode=LPOD&amp;mid=tvh&amp;oid=057&amp;aid=0000210789" TargetMode="External"/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28596" y="4857760"/>
            <a:ext cx="8458200" cy="12223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u="sng" dirty="0" smtClean="0">
                <a:solidFill>
                  <a:schemeClr val="tx1"/>
                </a:solidFill>
                <a:latin typeface="HY센스L" pitchFamily="18" charset="-127"/>
                <a:ea typeface="HY센스L" pitchFamily="18" charset="-127"/>
                <a:cs typeface="Segoe UI Historic" pitchFamily="34" charset="0"/>
              </a:rPr>
              <a:t>의정부 부용천은 과연 깨끗할까요</a:t>
            </a:r>
            <a:r>
              <a:rPr lang="en-US" altLang="ko-KR" u="sng" dirty="0" smtClean="0">
                <a:solidFill>
                  <a:schemeClr val="tx1"/>
                </a:solidFill>
                <a:latin typeface="HY센스L" pitchFamily="18" charset="-127"/>
                <a:ea typeface="HY센스L" pitchFamily="18" charset="-127"/>
                <a:cs typeface="Segoe UI Historic" pitchFamily="34" charset="0"/>
              </a:rPr>
              <a:t>?</a:t>
            </a:r>
            <a:endParaRPr lang="ko-KR" altLang="en-US" u="sng" dirty="0">
              <a:solidFill>
                <a:schemeClr val="tx1"/>
              </a:solidFill>
              <a:latin typeface="HY센스L" pitchFamily="18" charset="-127"/>
              <a:ea typeface="HY센스L" pitchFamily="18" charset="-127"/>
              <a:cs typeface="Segoe UI Historic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 smtClean="0">
                <a:latin typeface="HY센스L" pitchFamily="18" charset="-127"/>
                <a:ea typeface="HY센스L" pitchFamily="18" charset="-127"/>
              </a:rPr>
              <a:t>만든이</a:t>
            </a:r>
            <a:r>
              <a:rPr lang="en-US" altLang="ko-KR" dirty="0" smtClean="0">
                <a:latin typeface="HY센스L" pitchFamily="18" charset="-127"/>
                <a:ea typeface="HY센스L" pitchFamily="18" charset="-127"/>
              </a:rPr>
              <a:t>:2</a:t>
            </a:r>
            <a:r>
              <a:rPr lang="ko-KR" altLang="en-US" dirty="0" err="1" smtClean="0">
                <a:latin typeface="HY센스L" pitchFamily="18" charset="-127"/>
                <a:ea typeface="HY센스L" pitchFamily="18" charset="-127"/>
              </a:rPr>
              <a:t>모둠</a:t>
            </a:r>
            <a:r>
              <a:rPr lang="en-US" altLang="ko-KR" dirty="0" smtClean="0">
                <a:latin typeface="HY센스L" pitchFamily="18" charset="-127"/>
                <a:ea typeface="HY센스L" pitchFamily="18" charset="-127"/>
              </a:rPr>
              <a:t>( </a:t>
            </a:r>
            <a:r>
              <a:rPr lang="ko-KR" altLang="en-US" dirty="0" smtClean="0">
                <a:latin typeface="HY센스L" pitchFamily="18" charset="-127"/>
                <a:ea typeface="HY센스L" pitchFamily="18" charset="-127"/>
              </a:rPr>
              <a:t>김현호</a:t>
            </a:r>
            <a:r>
              <a:rPr lang="en-US" altLang="ko-KR" dirty="0" smtClean="0">
                <a:latin typeface="HY센스L" pitchFamily="18" charset="-127"/>
                <a:ea typeface="HY센스L" pitchFamily="18" charset="-127"/>
              </a:rPr>
              <a:t>,</a:t>
            </a:r>
            <a:r>
              <a:rPr lang="ko-KR" altLang="en-US" dirty="0" err="1" smtClean="0">
                <a:latin typeface="HY센스L" pitchFamily="18" charset="-127"/>
                <a:ea typeface="HY센스L" pitchFamily="18" charset="-127"/>
              </a:rPr>
              <a:t>이다윤</a:t>
            </a:r>
            <a:r>
              <a:rPr lang="en-US" altLang="ko-KR" dirty="0" smtClean="0">
                <a:latin typeface="HY센스L" pitchFamily="18" charset="-127"/>
                <a:ea typeface="HY센스L" pitchFamily="18" charset="-127"/>
              </a:rPr>
              <a:t>,</a:t>
            </a:r>
            <a:r>
              <a:rPr lang="ko-KR" altLang="en-US" dirty="0" smtClean="0">
                <a:latin typeface="HY센스L" pitchFamily="18" charset="-127"/>
                <a:ea typeface="HY센스L" pitchFamily="18" charset="-127"/>
              </a:rPr>
              <a:t>김어진</a:t>
            </a:r>
            <a:r>
              <a:rPr lang="en-US" altLang="ko-KR" dirty="0" smtClean="0">
                <a:latin typeface="HY센스L" pitchFamily="18" charset="-127"/>
                <a:ea typeface="HY센스L" pitchFamily="18" charset="-127"/>
              </a:rPr>
              <a:t>,</a:t>
            </a:r>
            <a:r>
              <a:rPr lang="ko-KR" altLang="en-US" dirty="0" smtClean="0">
                <a:latin typeface="HY센스L" pitchFamily="18" charset="-127"/>
                <a:ea typeface="HY센스L" pitchFamily="18" charset="-127"/>
              </a:rPr>
              <a:t>박채윤</a:t>
            </a:r>
            <a:r>
              <a:rPr lang="en-US" altLang="ko-KR" dirty="0" smtClean="0">
                <a:latin typeface="HY센스L" pitchFamily="18" charset="-127"/>
                <a:ea typeface="HY센스L" pitchFamily="18" charset="-127"/>
              </a:rPr>
              <a:t>)</a:t>
            </a:r>
            <a:endParaRPr lang="ko-KR" altLang="en-US" dirty="0">
              <a:latin typeface="HY센스L" pitchFamily="18" charset="-127"/>
              <a:ea typeface="HY센스L" pitchFamily="18" charset="-127"/>
            </a:endParaRPr>
          </a:p>
        </p:txBody>
      </p:sp>
      <p:pic>
        <p:nvPicPr>
          <p:cNvPr id="1026" name="Picture 2" descr="C:\Users\sec\Desktop\20170309_12223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8858280" cy="38576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wheel spokes="3"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저희는 이렇게 생각합니다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.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42910" y="1357298"/>
            <a:ext cx="70009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해결책은 하나입니다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.</a:t>
            </a:r>
            <a:endParaRPr lang="ko-KR" altLang="en-US" sz="2400" dirty="0" smtClean="0">
              <a:latin typeface="HY나무B" pitchFamily="18" charset="-127"/>
              <a:ea typeface="HY나무B" pitchFamily="18" charset="-127"/>
            </a:endParaRPr>
          </a:p>
          <a:p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부용천이 시작되는 상류에는 여과기를 설치해서 </a:t>
            </a:r>
            <a:r>
              <a:rPr lang="ko-KR" altLang="en-US" sz="2400" dirty="0" err="1" smtClean="0">
                <a:latin typeface="HY나무B" pitchFamily="18" charset="-127"/>
                <a:ea typeface="HY나무B" pitchFamily="18" charset="-127"/>
              </a:rPr>
              <a:t>깨끗한물이</a:t>
            </a:r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 시작부터 나오게 합니다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.</a:t>
            </a:r>
            <a:endParaRPr lang="ko-KR" altLang="en-US" sz="2400" dirty="0" smtClean="0">
              <a:latin typeface="HY나무B" pitchFamily="18" charset="-127"/>
              <a:ea typeface="HY나무B" pitchFamily="18" charset="-127"/>
            </a:endParaRPr>
          </a:p>
          <a:p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중류 에는 여러 생물과 미생물들을 풀어 주어 </a:t>
            </a:r>
            <a:endParaRPr lang="en-US" altLang="ko-KR" sz="2400" dirty="0" smtClean="0">
              <a:latin typeface="HY나무B" pitchFamily="18" charset="-127"/>
              <a:ea typeface="HY나무B" pitchFamily="18" charset="-127"/>
            </a:endParaRPr>
          </a:p>
          <a:p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먹이 피라미드를 형성합니다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.</a:t>
            </a:r>
            <a:endParaRPr lang="ko-KR" altLang="en-US" sz="2400" dirty="0" smtClean="0">
              <a:latin typeface="HY나무B" pitchFamily="18" charset="-127"/>
              <a:ea typeface="HY나무B" pitchFamily="18" charset="-127"/>
            </a:endParaRPr>
          </a:p>
          <a:p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그러면 하류는 자연스레 깨끗한 물을 받게 됩니다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.</a:t>
            </a:r>
            <a:endParaRPr lang="ko-KR" altLang="en-US" sz="2400" dirty="0">
              <a:latin typeface="HY나무B" pitchFamily="18" charset="-127"/>
              <a:ea typeface="HY나무B" pitchFamily="18" charset="-127"/>
            </a:endParaRPr>
          </a:p>
        </p:txBody>
      </p:sp>
      <p:pic>
        <p:nvPicPr>
          <p:cNvPr id="2050" name="Picture 2" descr="C:\Users\sec\Desktop\189248_image_5_99_201409221423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786190"/>
            <a:ext cx="6858048" cy="278923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  <p:sndAc>
      <p:stSnd>
        <p:snd r:embed="rId2" name="suction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1"/>
          <p:cNvSpPr>
            <a:spLocks noGrp="1"/>
          </p:cNvSpPr>
          <p:nvPr>
            <p:ph type="pic" idx="1"/>
          </p:nvPr>
        </p:nvSpPr>
        <p:spPr>
          <a:xfrm>
            <a:off x="2143108" y="571480"/>
            <a:ext cx="5029200" cy="3657600"/>
          </a:xfrm>
        </p:spPr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57290" y="5072074"/>
            <a:ext cx="5867400" cy="768350"/>
          </a:xfrm>
        </p:spPr>
        <p:txBody>
          <a:bodyPr>
            <a:noAutofit/>
          </a:bodyPr>
          <a:lstStyle/>
          <a:p>
            <a:r>
              <a:rPr lang="ko-KR" altLang="en-US" sz="2800" dirty="0" err="1" smtClean="0">
                <a:solidFill>
                  <a:srgbClr val="002060"/>
                </a:solidFill>
                <a:latin typeface="HY나무B" pitchFamily="18" charset="-127"/>
                <a:ea typeface="HY나무B" pitchFamily="18" charset="-127"/>
              </a:rPr>
              <a:t>부용천을</a:t>
            </a:r>
            <a:r>
              <a:rPr lang="ko-KR" altLang="en-US" sz="2800" dirty="0" smtClean="0">
                <a:solidFill>
                  <a:srgbClr val="002060"/>
                </a:solidFill>
              </a:rPr>
              <a:t> </a:t>
            </a:r>
            <a:r>
              <a:rPr lang="en-US" altLang="ko-KR" sz="2800" dirty="0" smtClean="0">
                <a:solidFill>
                  <a:srgbClr val="002060"/>
                </a:solidFill>
              </a:rPr>
              <a:t>. </a:t>
            </a:r>
            <a:r>
              <a:rPr lang="ko-KR" altLang="en-US" sz="2800" dirty="0" smtClean="0">
                <a:solidFill>
                  <a:srgbClr val="002060"/>
                </a:solidFill>
                <a:latin typeface="HY나무B" pitchFamily="18" charset="-127"/>
                <a:ea typeface="HY나무B" pitchFamily="18" charset="-127"/>
              </a:rPr>
              <a:t>깨끗하게 만들어 주세요</a:t>
            </a:r>
          </a:p>
          <a:p>
            <a:pPr algn="ctr"/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의정부 </a:t>
            </a:r>
            <a:r>
              <a:rPr lang="ko-KR" altLang="en-US" sz="3200" b="1" dirty="0" smtClean="0">
                <a:latin typeface="HY나무B" pitchFamily="18" charset="-127"/>
                <a:ea typeface="HY나무B" pitchFamily="18" charset="-127"/>
              </a:rPr>
              <a:t>시민들이 기뻐할 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것 </a:t>
            </a:r>
            <a:endParaRPr lang="en-US" altLang="ko-KR" sz="3200" dirty="0" smtClean="0">
              <a:latin typeface="HY나무B" pitchFamily="18" charset="-127"/>
              <a:ea typeface="HY나무B" pitchFamily="18" charset="-127"/>
            </a:endParaRPr>
          </a:p>
          <a:p>
            <a:pPr algn="ctr"/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같습니다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.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 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  </a:t>
            </a:r>
            <a:endParaRPr lang="en-US" altLang="ko-KR" sz="3200" dirty="0" smtClean="0">
              <a:latin typeface="HY나무B" pitchFamily="18" charset="-127"/>
              <a:ea typeface="HY나무B" pitchFamily="18" charset="-127"/>
            </a:endParaRPr>
          </a:p>
          <a:p>
            <a:pPr algn="ctr"/>
            <a:endParaRPr lang="ko-KR" altLang="en-US" sz="3200" dirty="0">
              <a:latin typeface="HY나무B" pitchFamily="18" charset="-127"/>
              <a:ea typeface="HY나무B" pitchFamily="18" charset="-127"/>
            </a:endParaRPr>
          </a:p>
        </p:txBody>
      </p:sp>
      <p:pic>
        <p:nvPicPr>
          <p:cNvPr id="3074" name="Picture 2" descr="C:\Users\sec\Desktop\%C0%C7%C1%A4%BA%CE_%BAο%EBõ_%BAм%F62_okplan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628650"/>
            <a:ext cx="8053414" cy="3729044"/>
          </a:xfrm>
          <a:prstGeom prst="rect">
            <a:avLst/>
          </a:prstGeom>
          <a:noFill/>
        </p:spPr>
      </p:pic>
      <p:cxnSp>
        <p:nvCxnSpPr>
          <p:cNvPr id="7" name="직선 연결선 6"/>
          <p:cNvCxnSpPr/>
          <p:nvPr/>
        </p:nvCxnSpPr>
        <p:spPr>
          <a:xfrm>
            <a:off x="0" y="3786190"/>
            <a:ext cx="1428728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plit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97219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/>
            </a:r>
            <a:br>
              <a:rPr lang="en-US" altLang="ko-KR" dirty="0" smtClean="0"/>
            </a:b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357158" y="214290"/>
            <a:ext cx="828680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dirty="0" smtClean="0">
                <a:solidFill>
                  <a:srgbClr val="FF0000"/>
                </a:solidFill>
                <a:latin typeface="HY센스L" pitchFamily="18" charset="-127"/>
                <a:ea typeface="HY센스L" pitchFamily="18" charset="-127"/>
              </a:rPr>
              <a:t>먼저 </a:t>
            </a:r>
            <a:r>
              <a:rPr lang="ko-KR" altLang="en-US" sz="2800" dirty="0" err="1" smtClean="0">
                <a:solidFill>
                  <a:srgbClr val="FF0000"/>
                </a:solidFill>
                <a:latin typeface="HY센스L" pitchFamily="18" charset="-127"/>
                <a:ea typeface="HY센스L" pitchFamily="18" charset="-127"/>
              </a:rPr>
              <a:t>부용천의</a:t>
            </a:r>
            <a:r>
              <a:rPr lang="ko-KR" altLang="en-US" sz="2800" dirty="0" smtClean="0">
                <a:solidFill>
                  <a:srgbClr val="FF0000"/>
                </a:solidFill>
                <a:latin typeface="HY센스L" pitchFamily="18" charset="-127"/>
                <a:ea typeface="HY센스L" pitchFamily="18" charset="-127"/>
              </a:rPr>
              <a:t> 대해 알아볼까요</a:t>
            </a:r>
            <a:r>
              <a:rPr lang="en-US" altLang="ko-KR" sz="2800" dirty="0" smtClean="0">
                <a:solidFill>
                  <a:srgbClr val="FF0000"/>
                </a:solidFill>
                <a:latin typeface="HY센스L" pitchFamily="18" charset="-127"/>
                <a:ea typeface="HY센스L" pitchFamily="18" charset="-127"/>
              </a:rPr>
              <a:t>?</a:t>
            </a:r>
          </a:p>
          <a:p>
            <a:endParaRPr lang="en-US" altLang="ko-KR" sz="2800" dirty="0"/>
          </a:p>
          <a:p>
            <a:endParaRPr lang="en-US" altLang="ko-KR" sz="2800" dirty="0" smtClean="0"/>
          </a:p>
          <a:p>
            <a:r>
              <a:rPr lang="en-US" altLang="ko-KR" sz="2800" dirty="0" smtClean="0"/>
              <a:t/>
            </a:r>
            <a:br>
              <a:rPr lang="en-US" altLang="ko-KR" sz="2800" dirty="0" smtClean="0"/>
            </a:b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부용천은 해발 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476.9m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의 용암산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(</a:t>
            </a:r>
            <a:r>
              <a:rPr lang="ko-KR" altLang="en-US" sz="3200" dirty="0" err="1" smtClean="0">
                <a:latin typeface="HY나무B" pitchFamily="18" charset="-127"/>
                <a:ea typeface="HY나무B" pitchFamily="18" charset="-127"/>
              </a:rPr>
              <a:t>龍岩山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)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의 서쪽에서 발원하여 중랑천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(</a:t>
            </a:r>
            <a:r>
              <a:rPr lang="ko-KR" altLang="en-US" sz="3200" dirty="0" err="1" smtClean="0">
                <a:latin typeface="HY나무B" pitchFamily="18" charset="-127"/>
                <a:ea typeface="HY나무B" pitchFamily="18" charset="-127"/>
              </a:rPr>
              <a:t>中浪川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)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으로 유입되는 하천으로 유로연장 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9.2km, 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유역면적 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39.5km²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이다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. 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의정부시의 한 가운데를 흐르고 있으며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하천의 위쪽에는 물이 거의 흐르지 않는 상태인 경우가  많다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/>
            </a:r>
            <a:br>
              <a:rPr lang="en-US" altLang="ko-KR" sz="3200" dirty="0" smtClean="0">
                <a:latin typeface="HY나무B" pitchFamily="18" charset="-127"/>
                <a:ea typeface="HY나무B" pitchFamily="18" charset="-127"/>
              </a:rPr>
            </a:br>
            <a:r>
              <a:rPr lang="en-US" altLang="ko-KR" sz="3200" b="1" dirty="0" smtClean="0">
                <a:solidFill>
                  <a:srgbClr val="FF0000"/>
                </a:solidFill>
                <a:latin typeface="HY나무B" pitchFamily="18" charset="-127"/>
                <a:ea typeface="HY나무B" pitchFamily="18" charset="-127"/>
              </a:rPr>
              <a:t>[</a:t>
            </a:r>
            <a:r>
              <a:rPr lang="ko-KR" altLang="en-US" sz="3200" b="1" dirty="0" err="1" smtClean="0">
                <a:solidFill>
                  <a:srgbClr val="FF0000"/>
                </a:solidFill>
                <a:latin typeface="HY나무B" pitchFamily="18" charset="-127"/>
                <a:ea typeface="HY나무B" pitchFamily="18" charset="-127"/>
              </a:rPr>
              <a:t>네이버</a:t>
            </a:r>
            <a:r>
              <a:rPr lang="ko-KR" altLang="en-US" sz="3200" b="1" dirty="0" smtClean="0">
                <a:solidFill>
                  <a:srgbClr val="FF0000"/>
                </a:solidFill>
                <a:latin typeface="HY나무B" pitchFamily="18" charset="-127"/>
                <a:ea typeface="HY나무B" pitchFamily="18" charset="-127"/>
              </a:rPr>
              <a:t> 지식백과</a:t>
            </a:r>
            <a:r>
              <a:rPr lang="en-US" altLang="ko-KR" sz="3200" b="1" dirty="0" smtClean="0">
                <a:solidFill>
                  <a:srgbClr val="FF0000"/>
                </a:solidFill>
                <a:latin typeface="HY나무B" pitchFamily="18" charset="-127"/>
                <a:ea typeface="HY나무B" pitchFamily="18" charset="-127"/>
              </a:rPr>
              <a:t>]</a:t>
            </a:r>
            <a:r>
              <a:rPr lang="ko-KR" altLang="en-US" sz="3200" dirty="0" smtClean="0">
                <a:solidFill>
                  <a:srgbClr val="FF0000"/>
                </a:solidFill>
                <a:latin typeface="HY나무B" pitchFamily="18" charset="-127"/>
                <a:ea typeface="HY나무B" pitchFamily="18" charset="-127"/>
              </a:rPr>
              <a:t> 중에서</a:t>
            </a:r>
            <a:r>
              <a:rPr lang="en-US" altLang="ko-KR" sz="3200" dirty="0" smtClean="0">
                <a:solidFill>
                  <a:srgbClr val="FF0000"/>
                </a:solidFill>
                <a:latin typeface="HY나무B" pitchFamily="18" charset="-127"/>
                <a:ea typeface="HY나무B" pitchFamily="18" charset="-127"/>
              </a:rPr>
              <a:t>….</a:t>
            </a:r>
          </a:p>
          <a:p>
            <a:r>
              <a:rPr lang="ko-KR" altLang="en-US" sz="3100" dirty="0" smtClean="0">
                <a:latin typeface="HY나무B" pitchFamily="18" charset="-127"/>
                <a:ea typeface="HY나무B" pitchFamily="18" charset="-127"/>
              </a:rPr>
              <a:t>이런 이유 때문에 저희 </a:t>
            </a:r>
            <a:r>
              <a:rPr lang="ko-KR" altLang="en-US" sz="3100" dirty="0" err="1" smtClean="0">
                <a:latin typeface="HY나무B" pitchFamily="18" charset="-127"/>
                <a:ea typeface="HY나무B" pitchFamily="18" charset="-127"/>
              </a:rPr>
              <a:t>모둠은</a:t>
            </a:r>
            <a:r>
              <a:rPr lang="ko-KR" altLang="en-US" sz="3100" dirty="0" smtClean="0">
                <a:latin typeface="HY나무B" pitchFamily="18" charset="-127"/>
                <a:ea typeface="HY나무B" pitchFamily="18" charset="-127"/>
              </a:rPr>
              <a:t> 부용천이 </a:t>
            </a:r>
            <a:r>
              <a:rPr lang="en-US" altLang="ko-KR" sz="3100" dirty="0" smtClean="0">
                <a:latin typeface="HY나무B" pitchFamily="18" charset="-127"/>
                <a:ea typeface="HY나무B" pitchFamily="18" charset="-127"/>
              </a:rPr>
              <a:t>3</a:t>
            </a:r>
            <a:r>
              <a:rPr lang="ko-KR" altLang="en-US" sz="3100" dirty="0" smtClean="0">
                <a:latin typeface="HY나무B" pitchFamily="18" charset="-127"/>
                <a:ea typeface="HY나무B" pitchFamily="18" charset="-127"/>
              </a:rPr>
              <a:t>급수 정도 된다고 예상하고 있습니다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.</a:t>
            </a:r>
            <a:endParaRPr lang="ko-KR" altLang="en-US" sz="3200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zoom/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58204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ko-KR" altLang="en-US" sz="3100" dirty="0" smtClean="0">
                <a:latin typeface="HY나무B" pitchFamily="18" charset="-127"/>
                <a:ea typeface="HY나무B" pitchFamily="18" charset="-127"/>
              </a:rPr>
              <a:t>여기서 잠깐</a:t>
            </a:r>
            <a:r>
              <a:rPr lang="en-US" altLang="ko-KR" sz="3100" dirty="0" smtClean="0">
                <a:latin typeface="HY나무B" pitchFamily="18" charset="-127"/>
                <a:ea typeface="HY나무B" pitchFamily="18" charset="-127"/>
              </a:rPr>
              <a:t>! 1</a:t>
            </a:r>
            <a:r>
              <a:rPr lang="ko-KR" altLang="en-US" sz="3100" dirty="0" smtClean="0">
                <a:latin typeface="HY나무B" pitchFamily="18" charset="-127"/>
                <a:ea typeface="HY나무B" pitchFamily="18" charset="-127"/>
              </a:rPr>
              <a:t>급수 </a:t>
            </a:r>
            <a:r>
              <a:rPr lang="en-US" altLang="ko-KR" sz="3100" dirty="0" smtClean="0">
                <a:latin typeface="HY나무B" pitchFamily="18" charset="-127"/>
                <a:ea typeface="HY나무B" pitchFamily="18" charset="-127"/>
              </a:rPr>
              <a:t>2</a:t>
            </a:r>
            <a:r>
              <a:rPr lang="ko-KR" altLang="en-US" sz="3100" dirty="0" smtClean="0">
                <a:latin typeface="HY나무B" pitchFamily="18" charset="-127"/>
                <a:ea typeface="HY나무B" pitchFamily="18" charset="-127"/>
              </a:rPr>
              <a:t>급수 </a:t>
            </a:r>
            <a:r>
              <a:rPr lang="en-US" altLang="ko-KR" sz="3100" dirty="0" smtClean="0">
                <a:latin typeface="HY나무B" pitchFamily="18" charset="-127"/>
                <a:ea typeface="HY나무B" pitchFamily="18" charset="-127"/>
              </a:rPr>
              <a:t>3 </a:t>
            </a:r>
            <a:r>
              <a:rPr lang="ko-KR" altLang="en-US" sz="3100" dirty="0" smtClean="0">
                <a:latin typeface="HY나무B" pitchFamily="18" charset="-127"/>
                <a:ea typeface="HY나무B" pitchFamily="18" charset="-127"/>
              </a:rPr>
              <a:t>급수는 무엇일까요</a:t>
            </a:r>
            <a:r>
              <a:rPr lang="en-US" altLang="ko-KR" sz="3100" dirty="0" smtClean="0">
                <a:latin typeface="HY나무B" pitchFamily="18" charset="-127"/>
                <a:ea typeface="HY나무B" pitchFamily="18" charset="-127"/>
              </a:rPr>
              <a:t>?</a:t>
            </a:r>
            <a:endParaRPr lang="ko-KR" altLang="en-US" sz="31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85720" y="1500174"/>
            <a:ext cx="868680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altLang="ko-KR" sz="11200" dirty="0" smtClean="0">
                <a:latin typeface="HY나무B" pitchFamily="18" charset="-127"/>
                <a:ea typeface="HY나무B" pitchFamily="18" charset="-127"/>
              </a:rPr>
              <a:t>1</a:t>
            </a:r>
            <a: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  <a:t>급수</a:t>
            </a:r>
            <a:r>
              <a:rPr lang="en-US" altLang="ko-KR" sz="11200" dirty="0" smtClean="0">
                <a:latin typeface="HY나무B" pitchFamily="18" charset="-127"/>
                <a:ea typeface="HY나무B" pitchFamily="18" charset="-127"/>
              </a:rPr>
              <a:t>:</a:t>
            </a:r>
            <a: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  <a:t> 깨끗한 물 </a:t>
            </a:r>
            <a:r>
              <a:rPr lang="en-US" altLang="ko-KR" sz="11200" dirty="0" smtClean="0">
                <a:latin typeface="HY나무B" pitchFamily="18" charset="-127"/>
                <a:ea typeface="HY나무B" pitchFamily="18" charset="-127"/>
              </a:rPr>
              <a:t>: 1</a:t>
            </a:r>
            <a: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  <a:t>급수  </a:t>
            </a:r>
            <a:b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/>
            </a:r>
            <a:br>
              <a:rPr lang="ko-KR" altLang="en-US" sz="5600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물이 수정같이 맑아 바닥에 깔린 자갈이나 모래알 하나 하나를 셀 수 있고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돌을 들면 하루살이의 애벌레가 우글거리며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버들치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버들개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금강모치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둑중개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열목어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산천어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 등이 살고 있으면 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1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급수이다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.</a:t>
            </a:r>
            <a:br>
              <a:rPr lang="en-US" altLang="ko-KR" sz="5600" dirty="0" smtClean="0">
                <a:latin typeface="HY나무B" pitchFamily="18" charset="-127"/>
                <a:ea typeface="HY나무B" pitchFamily="18" charset="-127"/>
              </a:rPr>
            </a:br>
            <a:endParaRPr lang="en-US" altLang="ko-KR" sz="11200" dirty="0" smtClean="0">
              <a:latin typeface="HY나무B" pitchFamily="18" charset="-127"/>
              <a:ea typeface="HY나무B" pitchFamily="18" charset="-127"/>
            </a:endParaRPr>
          </a:p>
          <a:p>
            <a:r>
              <a:rPr lang="en-US" altLang="ko-KR" sz="11200" dirty="0" smtClean="0">
                <a:latin typeface="HY나무B" pitchFamily="18" charset="-127"/>
                <a:ea typeface="HY나무B" pitchFamily="18" charset="-127"/>
              </a:rPr>
              <a:t>2.</a:t>
            </a:r>
            <a: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  <a:t>약간 깨끗한 물 </a:t>
            </a:r>
            <a:r>
              <a:rPr lang="en-US" altLang="ko-KR" sz="11200" dirty="0" smtClean="0">
                <a:latin typeface="HY나무B" pitchFamily="18" charset="-127"/>
                <a:ea typeface="HY나무B" pitchFamily="18" charset="-127"/>
              </a:rPr>
              <a:t>: 2</a:t>
            </a:r>
            <a: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  <a:t>급수   </a:t>
            </a:r>
            <a:b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/>
            </a:r>
            <a:br>
              <a:rPr lang="ko-KR" altLang="en-US" sz="5600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물이 비교적 맑고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꺽지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쉬리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돌고기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갈겨니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은어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.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퉁가리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자가사리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밀어 등이 살고 있으면 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2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급수이다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.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맑고 냄새가 나지 않는 물로서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그냥 마시지는 못하고 안심하고 수영이나 목욕을 할 수 있다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.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침전여과 등에 의한 일반적 정수처리 후 상수원수로 사용할 수 있다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.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수산용수 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1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급</a:t>
            </a:r>
            <a:br>
              <a:rPr lang="ko-KR" altLang="en-US" sz="5600" dirty="0" smtClean="0">
                <a:latin typeface="HY나무B" pitchFamily="18" charset="-127"/>
                <a:ea typeface="HY나무B" pitchFamily="18" charset="-127"/>
              </a:rPr>
            </a:br>
            <a:r>
              <a:rPr lang="en-US" altLang="ko-KR" sz="11200" dirty="0" smtClean="0">
                <a:latin typeface="HY나무B" pitchFamily="18" charset="-127"/>
                <a:ea typeface="HY나무B" pitchFamily="18" charset="-127"/>
              </a:rPr>
              <a:t/>
            </a:r>
            <a:br>
              <a:rPr lang="en-US" altLang="ko-KR" sz="11200" dirty="0" smtClean="0">
                <a:latin typeface="HY나무B" pitchFamily="18" charset="-127"/>
                <a:ea typeface="HY나무B" pitchFamily="18" charset="-127"/>
              </a:rPr>
            </a:br>
            <a:r>
              <a:rPr lang="en-US" altLang="ko-KR" sz="11200" dirty="0" smtClean="0">
                <a:latin typeface="HY나무B" pitchFamily="18" charset="-127"/>
                <a:ea typeface="HY나무B" pitchFamily="18" charset="-127"/>
              </a:rPr>
              <a:t>3.</a:t>
            </a:r>
            <a: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  <a:t>약간 더러운 물 </a:t>
            </a:r>
            <a:r>
              <a:rPr lang="en-US" altLang="ko-KR" sz="11200" dirty="0" smtClean="0">
                <a:latin typeface="HY나무B" pitchFamily="18" charset="-127"/>
                <a:ea typeface="HY나무B" pitchFamily="18" charset="-127"/>
              </a:rPr>
              <a:t>:3</a:t>
            </a:r>
            <a: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  <a:t>급수   </a:t>
            </a:r>
            <a:br>
              <a:rPr lang="ko-KR" altLang="en-US" sz="11200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/>
            </a:r>
            <a:br>
              <a:rPr lang="ko-KR" altLang="en-US" sz="5600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물이 황갈색의 탁한 물 이어서 바닥이 잘 보이지 않고 바닥에 해감이 깔려있다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.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잉어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붕어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뱀장어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미꾸리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미꾸라지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err="1" smtClean="0">
                <a:latin typeface="HY나무B" pitchFamily="18" charset="-127"/>
                <a:ea typeface="HY나무B" pitchFamily="18" charset="-127"/>
              </a:rPr>
              <a:t>동자개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메기 등이 살고 있으면 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3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급수이다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.</a:t>
            </a:r>
            <a:br>
              <a:rPr lang="en-US" altLang="ko-KR" sz="5600" dirty="0" smtClean="0">
                <a:latin typeface="HY나무B" pitchFamily="18" charset="-127"/>
                <a:ea typeface="HY나무B" pitchFamily="18" charset="-127"/>
              </a:rPr>
            </a:b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3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급수에서는 미역을 감을 수 없다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.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>상수로 사용할 때에는 전처리 등을 거친 고도의 정수처리를 한 후에나 사용이 가능하다</a:t>
            </a:r>
            <a:r>
              <a:rPr lang="en-US" altLang="ko-KR" sz="5600" dirty="0" smtClean="0">
                <a:latin typeface="HY나무B" pitchFamily="18" charset="-127"/>
                <a:ea typeface="HY나무B" pitchFamily="18" charset="-127"/>
              </a:rPr>
              <a:t>. </a:t>
            </a:r>
            <a:r>
              <a:rPr lang="ko-KR" altLang="en-US" sz="5600" dirty="0" smtClean="0">
                <a:latin typeface="HY나무B" pitchFamily="18" charset="-127"/>
                <a:ea typeface="HY나무B" pitchFamily="18" charset="-127"/>
              </a:rPr>
              <a:t/>
            </a:r>
            <a:br>
              <a:rPr lang="ko-KR" altLang="en-US" sz="5600" dirty="0" smtClean="0">
                <a:latin typeface="HY나무B" pitchFamily="18" charset="-127"/>
                <a:ea typeface="HY나무B" pitchFamily="18" charset="-127"/>
              </a:rPr>
            </a:br>
            <a:endParaRPr lang="ko-KR" altLang="en-US" sz="5600" dirty="0" smtClean="0">
              <a:latin typeface="HY나무B" pitchFamily="18" charset="-127"/>
              <a:ea typeface="HY나무B" pitchFamily="18" charset="-127"/>
            </a:endParaRPr>
          </a:p>
          <a:p>
            <a:endParaRPr lang="en-US" altLang="ko-KR" sz="5600" dirty="0" smtClean="0">
              <a:latin typeface="HY나무B" pitchFamily="18" charset="-127"/>
              <a:ea typeface="HY나무B" pitchFamily="18" charset="-127"/>
            </a:endParaRPr>
          </a:p>
          <a:p>
            <a:endParaRPr lang="en-US" altLang="ko-KR" sz="5600" dirty="0" smtClean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blinds dir="vert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/>
            </a:r>
            <a:br>
              <a:rPr lang="en-US" altLang="ko-KR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저희조는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모두 더럽다고 생각합니다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.</a:t>
            </a:r>
            <a:br>
              <a:rPr lang="en-US" altLang="ko-KR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왜냐하면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………</a:t>
            </a:r>
            <a:br>
              <a:rPr lang="en-US" altLang="ko-KR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눈으로 봐도 더럽고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하류에는 아무것도 살지 않습니다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….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285720" y="2332038"/>
          <a:ext cx="8686800" cy="4240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split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>
          <a:xfrm>
            <a:off x="381000" y="3786190"/>
            <a:ext cx="8458200" cy="642942"/>
          </a:xfrm>
        </p:spPr>
        <p:txBody>
          <a:bodyPr>
            <a:noAutofit/>
          </a:bodyPr>
          <a:lstStyle/>
          <a:p>
            <a:pPr algn="ctr"/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우리처럼 더럽다고 생각 할까요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?</a:t>
            </a:r>
          </a:p>
          <a:p>
            <a:pPr algn="ctr"/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아니면 깨끗하다고 생각할까요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?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과연 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다른사람들의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의견은 어떨까요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?</a:t>
            </a:r>
            <a:br>
              <a:rPr lang="en-US" altLang="ko-KR" dirty="0" smtClean="0">
                <a:latin typeface="HY나무B" pitchFamily="18" charset="-127"/>
                <a:ea typeface="HY나무B" pitchFamily="18" charset="-127"/>
              </a:rPr>
            </a:b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>
    <p:newsflash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500702"/>
            <a:ext cx="8458200" cy="5207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저희가 물어본 결과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,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이분은 부용천이 더럽다고 생각하시네요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………</a:t>
            </a:r>
            <a:br>
              <a:rPr lang="en-US" altLang="ko-KR" dirty="0" smtClean="0">
                <a:latin typeface="HY나무B" pitchFamily="18" charset="-127"/>
                <a:ea typeface="HY나무B" pitchFamily="18" charset="-127"/>
              </a:rPr>
            </a:b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더럽다고 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생각하신이유는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“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베란다에있는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 가정용수 같은 물이 버려졌다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”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입니다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sz="3600" dirty="0" smtClean="0">
                <a:latin typeface="HY나무B" pitchFamily="18" charset="-127"/>
                <a:ea typeface="HY나무B" pitchFamily="18" charset="-127"/>
              </a:rPr>
              <a:t>인터뷰 내용</a:t>
            </a:r>
            <a:endParaRPr lang="en-US" altLang="ko-KR" sz="3600" dirty="0" smtClean="0">
              <a:latin typeface="HY나무B" pitchFamily="18" charset="-127"/>
              <a:ea typeface="HY나무B" pitchFamily="18" charset="-127"/>
            </a:endParaRPr>
          </a:p>
          <a:p>
            <a:r>
              <a:rPr lang="ko-KR" altLang="en-US" sz="2400" dirty="0" err="1" smtClean="0">
                <a:latin typeface="HY나무B" pitchFamily="18" charset="-127"/>
                <a:ea typeface="HY나무B" pitchFamily="18" charset="-127"/>
              </a:rPr>
              <a:t>다윤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/</a:t>
            </a:r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현호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:</a:t>
            </a:r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저희가 </a:t>
            </a:r>
            <a:r>
              <a:rPr lang="ko-KR" altLang="en-US" sz="2400" dirty="0" err="1" smtClean="0">
                <a:latin typeface="HY나무B" pitchFamily="18" charset="-127"/>
                <a:ea typeface="HY나무B" pitchFamily="18" charset="-127"/>
              </a:rPr>
              <a:t>몇가지</a:t>
            </a:r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 물어보려고 하는데요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…. </a:t>
            </a:r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하천이 깨끗하다고 생각하시나요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?</a:t>
            </a:r>
          </a:p>
          <a:p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인터뷰에 참여해주신분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:</a:t>
            </a:r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베란다에 </a:t>
            </a:r>
            <a:r>
              <a:rPr lang="ko-KR" altLang="en-US" sz="2400" dirty="0" err="1" smtClean="0">
                <a:latin typeface="HY나무B" pitchFamily="18" charset="-127"/>
                <a:ea typeface="HY나무B" pitchFamily="18" charset="-127"/>
              </a:rPr>
              <a:t>있는물이</a:t>
            </a:r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 모두 </a:t>
            </a:r>
            <a:r>
              <a:rPr lang="ko-KR" altLang="en-US" sz="2400" dirty="0" err="1" smtClean="0">
                <a:latin typeface="HY나무B" pitchFamily="18" charset="-127"/>
                <a:ea typeface="HY나무B" pitchFamily="18" charset="-127"/>
              </a:rPr>
              <a:t>부용천으로</a:t>
            </a:r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 버려져서 </a:t>
            </a:r>
            <a:r>
              <a:rPr lang="ko-KR" altLang="en-US" sz="2400" dirty="0" err="1" smtClean="0">
                <a:latin typeface="HY나무B" pitchFamily="18" charset="-127"/>
                <a:ea typeface="HY나무B" pitchFamily="18" charset="-127"/>
              </a:rPr>
              <a:t>드럽다고</a:t>
            </a:r>
            <a:r>
              <a:rPr lang="ko-KR" altLang="en-US" sz="2400" dirty="0" smtClean="0">
                <a:latin typeface="HY나무B" pitchFamily="18" charset="-127"/>
                <a:ea typeface="HY나무B" pitchFamily="18" charset="-127"/>
              </a:rPr>
              <a:t> 생각해</a:t>
            </a:r>
            <a:r>
              <a:rPr lang="en-US" altLang="ko-KR" sz="2400" dirty="0" smtClean="0">
                <a:latin typeface="HY나무B" pitchFamily="18" charset="-127"/>
                <a:ea typeface="HY나무B" pitchFamily="18" charset="-127"/>
              </a:rPr>
              <a:t>~</a:t>
            </a:r>
          </a:p>
          <a:p>
            <a:r>
              <a:rPr lang="ko-KR" altLang="en-US" sz="2300" dirty="0" err="1" smtClean="0">
                <a:latin typeface="HY나무B" pitchFamily="18" charset="-127"/>
                <a:ea typeface="HY나무B" pitchFamily="18" charset="-127"/>
              </a:rPr>
              <a:t>다윤</a:t>
            </a:r>
            <a:r>
              <a:rPr lang="en-US" altLang="ko-KR" sz="2300" dirty="0" smtClean="0">
                <a:latin typeface="HY나무B" pitchFamily="18" charset="-127"/>
                <a:ea typeface="HY나무B" pitchFamily="18" charset="-127"/>
              </a:rPr>
              <a:t>/</a:t>
            </a:r>
            <a:r>
              <a:rPr lang="ko-KR" altLang="en-US" sz="2300" dirty="0" smtClean="0">
                <a:latin typeface="HY나무B" pitchFamily="18" charset="-127"/>
                <a:ea typeface="HY나무B" pitchFamily="18" charset="-127"/>
              </a:rPr>
              <a:t>현호 감사합니다</a:t>
            </a:r>
            <a:endParaRPr lang="en-US" altLang="ko-KR" sz="2300" dirty="0" smtClean="0">
              <a:latin typeface="HY나무B" pitchFamily="18" charset="-127"/>
              <a:ea typeface="HY나무B" pitchFamily="18" charset="-127"/>
            </a:endParaRPr>
          </a:p>
          <a:p>
            <a:endParaRPr lang="en-US" altLang="ko-KR" sz="2400" dirty="0" smtClean="0">
              <a:latin typeface="HY나무B" pitchFamily="18" charset="-127"/>
              <a:ea typeface="HY나무B" pitchFamily="18" charset="-127"/>
            </a:endParaRPr>
          </a:p>
          <a:p>
            <a:endParaRPr lang="ko-KR" altLang="en-US" sz="2400" dirty="0">
              <a:latin typeface="HY나무B" pitchFamily="18" charset="-127"/>
              <a:ea typeface="HY나무B" pitchFamily="18" charset="-127"/>
            </a:endParaRPr>
          </a:p>
        </p:txBody>
      </p:sp>
      <p:pic>
        <p:nvPicPr>
          <p:cNvPr id="16" name="20170602_211838.mp4">
            <a:hlinkClick r:id="" action="ppaction://media"/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282950" y="785813"/>
            <a:ext cx="5715000" cy="4286250"/>
          </a:xfrm>
          <a:prstGeom prst="rect">
            <a:avLst/>
          </a:prstGeom>
        </p:spPr>
      </p:pic>
    </p:spTree>
  </p:cSld>
  <p:clrMapOvr>
    <a:masterClrMapping/>
  </p:clrMapOvr>
  <p:transition spd="med">
    <p:cut thruBlk="1"/>
    <p:sndAc>
      <p:stSnd>
        <p:snd r:embed="rId3" name="voltag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en-US" sz="3000" dirty="0" smtClean="0">
                <a:latin typeface="HY나무B" pitchFamily="18" charset="-127"/>
                <a:ea typeface="HY나무B" pitchFamily="18" charset="-127"/>
              </a:rPr>
              <a:t>모든 연령대에서 부용천이 더럽다고 생각합니다</a:t>
            </a:r>
            <a:r>
              <a:rPr lang="en-US" altLang="ko-KR" sz="3000" dirty="0" smtClean="0">
                <a:latin typeface="HY나무B" pitchFamily="18" charset="-127"/>
                <a:ea typeface="HY나무B" pitchFamily="18" charset="-127"/>
              </a:rPr>
              <a:t>.</a:t>
            </a:r>
            <a:endParaRPr lang="ko-KR" altLang="en-US" sz="3000" dirty="0">
              <a:latin typeface="HY나무B" pitchFamily="18" charset="-127"/>
              <a:ea typeface="HY나무B" pitchFamily="18" charset="-127"/>
            </a:endParaRPr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sz="half" idx="1"/>
          </p:nvPr>
        </p:nvGraphicFramePr>
        <p:xfrm>
          <a:off x="642910" y="285728"/>
          <a:ext cx="8272490" cy="512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strips dir="rd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제발 부용천이 깨끗해지길 빌며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….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사람들은 모두 부용천이 </a:t>
            </a:r>
            <a:r>
              <a:rPr lang="ko-KR" altLang="en-US" sz="3200" dirty="0" err="1" smtClean="0">
                <a:latin typeface="HY나무B" pitchFamily="18" charset="-127"/>
                <a:ea typeface="HY나무B" pitchFamily="18" charset="-127"/>
              </a:rPr>
              <a:t>드럽다고</a:t>
            </a:r>
            <a:r>
              <a:rPr lang="ko-KR" altLang="en-US" sz="3200" dirty="0" smtClean="0">
                <a:latin typeface="HY나무B" pitchFamily="18" charset="-127"/>
                <a:ea typeface="HY나무B" pitchFamily="18" charset="-127"/>
              </a:rPr>
              <a:t> 생각하십니다</a:t>
            </a:r>
            <a:r>
              <a:rPr lang="en-US" altLang="ko-KR" sz="3200" dirty="0" smtClean="0">
                <a:latin typeface="HY나무B" pitchFamily="18" charset="-127"/>
                <a:ea typeface="HY나무B" pitchFamily="18" charset="-127"/>
              </a:rPr>
              <a:t>.</a:t>
            </a:r>
            <a:endParaRPr lang="ko-KR" altLang="en-US" sz="3200" dirty="0">
              <a:latin typeface="HY나무B" pitchFamily="18" charset="-127"/>
              <a:ea typeface="HY나무B" pitchFamily="18" charset="-127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accent1">
                    <a:lumMod val="20000"/>
                    <a:lumOff val="80000"/>
                  </a:schemeClr>
                </a:solidFill>
                <a:hlinkClick r:id="rId3"/>
              </a:rPr>
              <a:t>http://news.naver.com/main/read.nhn?mode=LPOD&amp;mid=tvh&amp;oid=057&amp;aid=0000210789</a:t>
            </a:r>
            <a:endParaRPr lang="en-US" altLang="ko-KR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이 뉴스는 </a:t>
            </a:r>
            <a:r>
              <a:rPr lang="ko-KR" altLang="en-US" dirty="0" err="1" smtClean="0">
                <a:latin typeface="HY나무B" pitchFamily="18" charset="-127"/>
                <a:ea typeface="HY나무B" pitchFamily="18" charset="-127"/>
              </a:rPr>
              <a:t>몇년전에도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 </a:t>
            </a:r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하천에서 문제가 있었다는 것을 증명합니다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.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</p:spTree>
  </p:cSld>
  <p:clrMapOvr>
    <a:masterClrMapping/>
  </p:clrMapOvr>
  <p:transition spd="med">
    <p:split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latin typeface="HY나무B" pitchFamily="18" charset="-127"/>
                <a:ea typeface="HY나무B" pitchFamily="18" charset="-127"/>
              </a:rPr>
              <a:t>그러면 어떤 해결책이 있을까요</a:t>
            </a:r>
            <a:r>
              <a:rPr lang="en-US" altLang="ko-KR" dirty="0" smtClean="0">
                <a:latin typeface="HY나무B" pitchFamily="18" charset="-127"/>
                <a:ea typeface="HY나무B" pitchFamily="18" charset="-127"/>
              </a:rPr>
              <a:t>?</a:t>
            </a:r>
            <a:endParaRPr lang="ko-KR" altLang="en-US" dirty="0">
              <a:latin typeface="HY나무B" pitchFamily="18" charset="-127"/>
              <a:ea typeface="HY나무B" pitchFamily="18" charset="-127"/>
            </a:endParaRPr>
          </a:p>
        </p:txBody>
      </p:sp>
      <p:pic>
        <p:nvPicPr>
          <p:cNvPr id="1026" name="Picture 2" descr="C:\Users\sec\Desktop\189248_image_5_99_201409221423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571876"/>
            <a:ext cx="8929718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  <p:sndAc>
      <p:stSnd>
        <p:snd r:embed="rId2" name="arrow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트렉">
  <a:themeElements>
    <a:clrScheme name="트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트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트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177</Words>
  <Application>Microsoft Office PowerPoint</Application>
  <PresentationFormat>화면 슬라이드 쇼(4:3)</PresentationFormat>
  <Paragraphs>36</Paragraphs>
  <Slides>11</Slides>
  <Notes>0</Notes>
  <HiddenSlides>0</HiddenSlides>
  <MMClips>1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트렉</vt:lpstr>
      <vt:lpstr>의정부 부용천은 과연 깨끗할까요?</vt:lpstr>
      <vt:lpstr> </vt:lpstr>
      <vt:lpstr>여기서 잠깐! 1급수 2급수 3 급수는 무엇일까요?</vt:lpstr>
      <vt:lpstr> 저희조는 모두 더럽다고 생각합니다. 왜냐하면……… 눈으로 봐도 더럽고, 하류에는 아무것도 살지 않습니다….</vt:lpstr>
      <vt:lpstr>과연 다른사람들의 의견은 어떨까요? </vt:lpstr>
      <vt:lpstr>저희가 물어본 결과, 이분은 부용천이 더럽다고 생각하시네요……… 더럽다고 생각하신이유는 “베란다에있는 가정용수 같은 물이 버려졌다”입니다</vt:lpstr>
      <vt:lpstr>모든 연령대에서 부용천이 더럽다고 생각합니다.</vt:lpstr>
      <vt:lpstr>제발 부용천이 깨끗해지길 빌며….</vt:lpstr>
      <vt:lpstr>그러면 어떤 해결책이 있을까요?</vt:lpstr>
      <vt:lpstr>저희는 이렇게 생각합니다.</vt:lpstr>
      <vt:lpstr>슬라이드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의정부 부용천은 과연 깨끗할까요?</dc:title>
  <dc:creator>Windows 사용자</dc:creator>
  <cp:lastModifiedBy>Windows 사용자</cp:lastModifiedBy>
  <cp:revision>18</cp:revision>
  <dcterms:created xsi:type="dcterms:W3CDTF">2017-06-02T11:47:53Z</dcterms:created>
  <dcterms:modified xsi:type="dcterms:W3CDTF">2017-06-03T08:24:43Z</dcterms:modified>
</cp:coreProperties>
</file>