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/>
            </a:pPr>
            <a:r>
              <a:rPr lang="ko-KR"/>
              <a:t>오프라인 미디어 매출 비중</a:t>
            </a:r>
          </a:p>
        </c:rich>
      </c:tx>
      <c:layout/>
      <c:spPr>
        <a:solidFill>
          <a:schemeClr val="bg1"/>
        </a:solidFill>
        <a:ln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title>
    <c:plotArea>
      <c:layout>
        <c:manualLayout>
          <c:layoutTarget val="inner"/>
          <c:xMode val="edge"/>
          <c:yMode val="edge"/>
          <c:x val="0.19810872463446091"/>
          <c:y val="0.11501590897914807"/>
          <c:w val="0.780803642590437"/>
          <c:h val="0.65873605189701145"/>
        </c:manualLayout>
      </c:layout>
      <c:lineChart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2010년</c:v>
                </c:pt>
              </c:strCache>
            </c:strRef>
          </c:tx>
          <c:dLbls>
            <c:dLblPos val="b"/>
            <c:showVal val="1"/>
          </c:dLbls>
          <c:cat>
            <c:strRef>
              <c:f>Sheet1!$B$1:$F$1</c:f>
              <c:strCache>
                <c:ptCount val="5"/>
                <c:pt idx="0">
                  <c:v>신문</c:v>
                </c:pt>
                <c:pt idx="1">
                  <c:v>방송</c:v>
                </c:pt>
                <c:pt idx="2">
                  <c:v>라디오</c:v>
                </c:pt>
                <c:pt idx="3">
                  <c:v>잡지</c:v>
                </c:pt>
                <c:pt idx="4">
                  <c:v>출판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29.8</c:v>
                </c:pt>
                <c:pt idx="1">
                  <c:v>48.9</c:v>
                </c:pt>
                <c:pt idx="2">
                  <c:v>20.5</c:v>
                </c:pt>
                <c:pt idx="3">
                  <c:v>24.3</c:v>
                </c:pt>
                <c:pt idx="4">
                  <c:v>38.1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2000년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신문</c:v>
                </c:pt>
                <c:pt idx="1">
                  <c:v>방송</c:v>
                </c:pt>
                <c:pt idx="2">
                  <c:v>라디오</c:v>
                </c:pt>
                <c:pt idx="3">
                  <c:v>잡지</c:v>
                </c:pt>
                <c:pt idx="4">
                  <c:v>출판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16.899999999999999</c:v>
                </c:pt>
                <c:pt idx="1">
                  <c:v>31.6</c:v>
                </c:pt>
                <c:pt idx="2">
                  <c:v>13.7</c:v>
                </c:pt>
                <c:pt idx="3">
                  <c:v>14.8</c:v>
                </c:pt>
                <c:pt idx="4">
                  <c:v>26.2</c:v>
                </c:pt>
              </c:numCache>
            </c:numRef>
          </c:val>
        </c:ser>
        <c:hiLowLines/>
        <c:marker val="1"/>
        <c:axId val="89463040"/>
        <c:axId val="89487232"/>
      </c:lineChart>
      <c:catAx>
        <c:axId val="89463040"/>
        <c:scaling>
          <c:orientation val="minMax"/>
        </c:scaling>
        <c:axPos val="b"/>
        <c:majorTickMark val="none"/>
        <c:tickLblPos val="nextTo"/>
        <c:crossAx val="89487232"/>
        <c:crosses val="autoZero"/>
        <c:auto val="1"/>
        <c:lblAlgn val="ctr"/>
        <c:lblOffset val="100"/>
      </c:catAx>
      <c:valAx>
        <c:axId val="8948723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89463040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solidFill>
          <a:prstClr val="white"/>
        </a:solidFill>
      </c:spPr>
    </c:plotArea>
    <c:plotVisOnly val="1"/>
  </c:chart>
  <c:spPr>
    <a:solidFill>
      <a:srgbClr val="FFFF00"/>
    </a:solidFill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800">
          <a:latin typeface="굴림" pitchFamily="50" charset="-127"/>
          <a:ea typeface="굴림" pitchFamily="50" charset="-127"/>
        </a:defRPr>
      </a:pPr>
      <a:endParaRPr lang="ko-K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E881B2-9FD2-4436-A18C-E81A72AA95ED}" type="doc">
      <dgm:prSet loTypeId="urn:microsoft.com/office/officeart/2005/8/layout/hierarchy3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1388F79D-F58D-4B68-B8C3-F609416DEA03}">
      <dgm:prSet phldrT="[텍스트]" custT="1"/>
      <dgm:spPr/>
      <dgm:t>
        <a:bodyPr/>
        <a:lstStyle/>
        <a:p>
          <a:pPr latinLnBrk="1"/>
          <a:r>
            <a:rPr lang="ko-KR" altLang="en-US" sz="1800" dirty="0" smtClean="0">
              <a:latin typeface="굴림" pitchFamily="50" charset="-127"/>
              <a:ea typeface="굴림" pitchFamily="50" charset="-127"/>
            </a:rPr>
            <a:t>기업</a:t>
          </a:r>
          <a:endParaRPr lang="ko-KR" altLang="en-US" sz="1800" dirty="0">
            <a:latin typeface="굴림" pitchFamily="50" charset="-127"/>
            <a:ea typeface="굴림" pitchFamily="50" charset="-127"/>
          </a:endParaRPr>
        </a:p>
      </dgm:t>
    </dgm:pt>
    <dgm:pt modelId="{683CB6C6-E501-4580-BBE3-EC6C1876F378}" type="parTrans" cxnId="{B20E5866-F5B6-4104-A62E-3A705CC1F9A0}">
      <dgm:prSet/>
      <dgm:spPr/>
      <dgm:t>
        <a:bodyPr/>
        <a:lstStyle/>
        <a:p>
          <a:pPr latinLnBrk="1"/>
          <a:endParaRPr lang="ko-KR" altLang="en-US" sz="1800">
            <a:latin typeface="굴림" pitchFamily="50" charset="-127"/>
            <a:ea typeface="굴림" pitchFamily="50" charset="-127"/>
          </a:endParaRPr>
        </a:p>
      </dgm:t>
    </dgm:pt>
    <dgm:pt modelId="{A18EA45C-DC26-4338-8C07-8A6A7C81024F}" type="sibTrans" cxnId="{B20E5866-F5B6-4104-A62E-3A705CC1F9A0}">
      <dgm:prSet/>
      <dgm:spPr/>
      <dgm:t>
        <a:bodyPr/>
        <a:lstStyle/>
        <a:p>
          <a:pPr latinLnBrk="1"/>
          <a:endParaRPr lang="ko-KR" altLang="en-US" sz="1800">
            <a:latin typeface="굴림" pitchFamily="50" charset="-127"/>
            <a:ea typeface="굴림" pitchFamily="50" charset="-127"/>
          </a:endParaRPr>
        </a:p>
      </dgm:t>
    </dgm:pt>
    <dgm:pt modelId="{A56779FE-C4D5-47C2-997D-BED04479E750}">
      <dgm:prSet phldrT="[텍스트]" custT="1"/>
      <dgm:spPr/>
      <dgm:t>
        <a:bodyPr/>
        <a:lstStyle/>
        <a:p>
          <a:pPr latinLnBrk="1"/>
          <a:r>
            <a:rPr lang="ko-KR" altLang="en-US" sz="1800" dirty="0" smtClean="0">
              <a:latin typeface="굴림" pitchFamily="50" charset="-127"/>
              <a:ea typeface="굴림" pitchFamily="50" charset="-127"/>
            </a:rPr>
            <a:t>전문 인력</a:t>
          </a:r>
          <a:endParaRPr lang="en-US" altLang="ko-KR" sz="1800" dirty="0" smtClean="0">
            <a:latin typeface="굴림" pitchFamily="50" charset="-127"/>
            <a:ea typeface="굴림" pitchFamily="50" charset="-127"/>
          </a:endParaRPr>
        </a:p>
        <a:p>
          <a:pPr latinLnBrk="1"/>
          <a:r>
            <a:rPr lang="ko-KR" altLang="en-US" sz="1800" dirty="0" smtClean="0">
              <a:latin typeface="굴림" pitchFamily="50" charset="-127"/>
              <a:ea typeface="굴림" pitchFamily="50" charset="-127"/>
            </a:rPr>
            <a:t>부족</a:t>
          </a:r>
          <a:endParaRPr lang="ko-KR" altLang="en-US" sz="1800" dirty="0">
            <a:latin typeface="굴림" pitchFamily="50" charset="-127"/>
            <a:ea typeface="굴림" pitchFamily="50" charset="-127"/>
          </a:endParaRPr>
        </a:p>
      </dgm:t>
    </dgm:pt>
    <dgm:pt modelId="{A32C05D1-7DC8-48F4-A4E8-A15A7C1BBE3F}" type="parTrans" cxnId="{ACB99CA8-2F08-42EC-8FEF-0BA6CFFEA3E0}">
      <dgm:prSet/>
      <dgm:spPr/>
      <dgm:t>
        <a:bodyPr/>
        <a:lstStyle/>
        <a:p>
          <a:pPr latinLnBrk="1"/>
          <a:endParaRPr lang="ko-KR" altLang="en-US" sz="1800">
            <a:latin typeface="굴림" pitchFamily="50" charset="-127"/>
            <a:ea typeface="굴림" pitchFamily="50" charset="-127"/>
          </a:endParaRPr>
        </a:p>
      </dgm:t>
    </dgm:pt>
    <dgm:pt modelId="{40AC47A4-C852-4DB2-A9A5-68749214A2C1}" type="sibTrans" cxnId="{ACB99CA8-2F08-42EC-8FEF-0BA6CFFEA3E0}">
      <dgm:prSet/>
      <dgm:spPr/>
      <dgm:t>
        <a:bodyPr/>
        <a:lstStyle/>
        <a:p>
          <a:pPr latinLnBrk="1"/>
          <a:endParaRPr lang="ko-KR" altLang="en-US" sz="1800">
            <a:latin typeface="굴림" pitchFamily="50" charset="-127"/>
            <a:ea typeface="굴림" pitchFamily="50" charset="-127"/>
          </a:endParaRPr>
        </a:p>
      </dgm:t>
    </dgm:pt>
    <dgm:pt modelId="{24F6CF6D-88BE-4237-9ACA-8C16DEB4215D}">
      <dgm:prSet phldrT="[텍스트]" custT="1"/>
      <dgm:spPr/>
      <dgm:t>
        <a:bodyPr/>
        <a:lstStyle/>
        <a:p>
          <a:pPr latinLnBrk="1"/>
          <a:r>
            <a:rPr lang="ko-KR" altLang="en-US" sz="1800" dirty="0" smtClean="0">
              <a:latin typeface="굴림" pitchFamily="50" charset="-127"/>
              <a:ea typeface="굴림" pitchFamily="50" charset="-127"/>
            </a:rPr>
            <a:t>업체의 영세성</a:t>
          </a:r>
          <a:endParaRPr lang="ko-KR" altLang="en-US" sz="1800" dirty="0">
            <a:latin typeface="굴림" pitchFamily="50" charset="-127"/>
            <a:ea typeface="굴림" pitchFamily="50" charset="-127"/>
          </a:endParaRPr>
        </a:p>
      </dgm:t>
    </dgm:pt>
    <dgm:pt modelId="{E06863B8-F4AC-4763-8F70-1326D619085B}" type="parTrans" cxnId="{F18B47DF-6A19-4FE6-8767-17D8E82A5005}">
      <dgm:prSet/>
      <dgm:spPr/>
      <dgm:t>
        <a:bodyPr/>
        <a:lstStyle/>
        <a:p>
          <a:pPr latinLnBrk="1"/>
          <a:endParaRPr lang="ko-KR" altLang="en-US" sz="1800">
            <a:latin typeface="굴림" pitchFamily="50" charset="-127"/>
            <a:ea typeface="굴림" pitchFamily="50" charset="-127"/>
          </a:endParaRPr>
        </a:p>
      </dgm:t>
    </dgm:pt>
    <dgm:pt modelId="{1E925A35-7B32-453A-BDD2-28EE9EB34153}" type="sibTrans" cxnId="{F18B47DF-6A19-4FE6-8767-17D8E82A5005}">
      <dgm:prSet/>
      <dgm:spPr/>
      <dgm:t>
        <a:bodyPr/>
        <a:lstStyle/>
        <a:p>
          <a:pPr latinLnBrk="1"/>
          <a:endParaRPr lang="ko-KR" altLang="en-US" sz="1800">
            <a:latin typeface="굴림" pitchFamily="50" charset="-127"/>
            <a:ea typeface="굴림" pitchFamily="50" charset="-127"/>
          </a:endParaRPr>
        </a:p>
      </dgm:t>
    </dgm:pt>
    <dgm:pt modelId="{8F8E796D-D8DC-44E6-A52A-D122508CB0B5}">
      <dgm:prSet phldrT="[텍스트]" custT="1"/>
      <dgm:spPr/>
      <dgm:t>
        <a:bodyPr/>
        <a:lstStyle/>
        <a:p>
          <a:pPr latinLnBrk="1"/>
          <a:r>
            <a:rPr lang="ko-KR" altLang="en-US" sz="1800" dirty="0" err="1" smtClean="0">
              <a:latin typeface="굴림" pitchFamily="50" charset="-127"/>
              <a:ea typeface="굴림" pitchFamily="50" charset="-127"/>
            </a:rPr>
            <a:t>콘텐츠</a:t>
          </a:r>
          <a:endParaRPr lang="ko-KR" altLang="en-US" sz="1800" dirty="0">
            <a:latin typeface="굴림" pitchFamily="50" charset="-127"/>
            <a:ea typeface="굴림" pitchFamily="50" charset="-127"/>
          </a:endParaRPr>
        </a:p>
      </dgm:t>
    </dgm:pt>
    <dgm:pt modelId="{B9E83863-F311-43C1-8BBF-6F678D808085}" type="parTrans" cxnId="{BC9D244A-8A2E-4528-8BA1-E97217A6D976}">
      <dgm:prSet/>
      <dgm:spPr/>
      <dgm:t>
        <a:bodyPr/>
        <a:lstStyle/>
        <a:p>
          <a:pPr latinLnBrk="1"/>
          <a:endParaRPr lang="ko-KR" altLang="en-US" sz="1800">
            <a:latin typeface="굴림" pitchFamily="50" charset="-127"/>
            <a:ea typeface="굴림" pitchFamily="50" charset="-127"/>
          </a:endParaRPr>
        </a:p>
      </dgm:t>
    </dgm:pt>
    <dgm:pt modelId="{01F0B949-70B2-4E2D-8490-E76B517356A7}" type="sibTrans" cxnId="{BC9D244A-8A2E-4528-8BA1-E97217A6D976}">
      <dgm:prSet/>
      <dgm:spPr/>
      <dgm:t>
        <a:bodyPr/>
        <a:lstStyle/>
        <a:p>
          <a:pPr latinLnBrk="1"/>
          <a:endParaRPr lang="ko-KR" altLang="en-US" sz="1800">
            <a:latin typeface="굴림" pitchFamily="50" charset="-127"/>
            <a:ea typeface="굴림" pitchFamily="50" charset="-127"/>
          </a:endParaRPr>
        </a:p>
      </dgm:t>
    </dgm:pt>
    <dgm:pt modelId="{B9323E49-7814-4D67-9EBE-F3DEFA56C259}">
      <dgm:prSet phldrT="[텍스트]" custT="1"/>
      <dgm:spPr/>
      <dgm:t>
        <a:bodyPr/>
        <a:lstStyle/>
        <a:p>
          <a:pPr latinLnBrk="1"/>
          <a:r>
            <a:rPr lang="ko-KR" altLang="en-US" sz="1800" dirty="0" err="1" smtClean="0">
              <a:latin typeface="굴림" pitchFamily="50" charset="-127"/>
              <a:ea typeface="굴림" pitchFamily="50" charset="-127"/>
            </a:rPr>
            <a:t>모바일</a:t>
          </a:r>
          <a:endParaRPr lang="en-US" altLang="ko-KR" sz="1800" dirty="0" smtClean="0">
            <a:latin typeface="굴림" pitchFamily="50" charset="-127"/>
            <a:ea typeface="굴림" pitchFamily="50" charset="-127"/>
          </a:endParaRPr>
        </a:p>
        <a:p>
          <a:pPr latinLnBrk="1"/>
          <a:r>
            <a:rPr lang="en-US" altLang="ko-KR" sz="1800" dirty="0" smtClean="0">
              <a:latin typeface="굴림" pitchFamily="50" charset="-127"/>
              <a:ea typeface="굴림" pitchFamily="50" charset="-127"/>
            </a:rPr>
            <a:t>/PC</a:t>
          </a:r>
          <a:endParaRPr lang="ko-KR" altLang="en-US" sz="1800" dirty="0">
            <a:latin typeface="굴림" pitchFamily="50" charset="-127"/>
            <a:ea typeface="굴림" pitchFamily="50" charset="-127"/>
          </a:endParaRPr>
        </a:p>
      </dgm:t>
    </dgm:pt>
    <dgm:pt modelId="{8933894E-3DA1-4C0F-BC0B-372C51FE27FB}" type="parTrans" cxnId="{B85E914B-A120-4ED7-8CC4-CCCA43E27C06}">
      <dgm:prSet/>
      <dgm:spPr/>
      <dgm:t>
        <a:bodyPr/>
        <a:lstStyle/>
        <a:p>
          <a:pPr latinLnBrk="1"/>
          <a:endParaRPr lang="ko-KR" altLang="en-US" sz="1800">
            <a:latin typeface="굴림" pitchFamily="50" charset="-127"/>
            <a:ea typeface="굴림" pitchFamily="50" charset="-127"/>
          </a:endParaRPr>
        </a:p>
      </dgm:t>
    </dgm:pt>
    <dgm:pt modelId="{FE4EC35A-F38A-4E64-998B-EC9C2A832DD5}" type="sibTrans" cxnId="{B85E914B-A120-4ED7-8CC4-CCCA43E27C06}">
      <dgm:prSet/>
      <dgm:spPr/>
      <dgm:t>
        <a:bodyPr/>
        <a:lstStyle/>
        <a:p>
          <a:pPr latinLnBrk="1"/>
          <a:endParaRPr lang="ko-KR" altLang="en-US" sz="1800">
            <a:latin typeface="굴림" pitchFamily="50" charset="-127"/>
            <a:ea typeface="굴림" pitchFamily="50" charset="-127"/>
          </a:endParaRPr>
        </a:p>
      </dgm:t>
    </dgm:pt>
    <dgm:pt modelId="{A22FC709-FF1E-46A2-825E-911ED9FB986E}">
      <dgm:prSet phldrT="[텍스트]" custT="1"/>
      <dgm:spPr/>
      <dgm:t>
        <a:bodyPr/>
        <a:lstStyle/>
        <a:p>
          <a:pPr latinLnBrk="1"/>
          <a:r>
            <a:rPr lang="ko-KR" altLang="en-US" sz="1800" dirty="0" smtClean="0">
              <a:latin typeface="굴림" pitchFamily="50" charset="-127"/>
              <a:ea typeface="굴림" pitchFamily="50" charset="-127"/>
            </a:rPr>
            <a:t>운영비 보달 난항</a:t>
          </a:r>
          <a:endParaRPr lang="ko-KR" altLang="en-US" sz="1800" dirty="0">
            <a:latin typeface="굴림" pitchFamily="50" charset="-127"/>
            <a:ea typeface="굴림" pitchFamily="50" charset="-127"/>
          </a:endParaRPr>
        </a:p>
      </dgm:t>
    </dgm:pt>
    <dgm:pt modelId="{9A6FC943-2E44-4453-994C-C873D1FD634F}" type="parTrans" cxnId="{BCA0B89A-39CC-47B9-9B5C-91A2B8193245}">
      <dgm:prSet/>
      <dgm:spPr/>
      <dgm:t>
        <a:bodyPr/>
        <a:lstStyle/>
        <a:p>
          <a:pPr latinLnBrk="1"/>
          <a:endParaRPr lang="ko-KR" altLang="en-US" sz="1800">
            <a:latin typeface="굴림" pitchFamily="50" charset="-127"/>
            <a:ea typeface="굴림" pitchFamily="50" charset="-127"/>
          </a:endParaRPr>
        </a:p>
      </dgm:t>
    </dgm:pt>
    <dgm:pt modelId="{574B0604-FF3F-4F8F-87A4-8C63D3A8256B}" type="sibTrans" cxnId="{BCA0B89A-39CC-47B9-9B5C-91A2B8193245}">
      <dgm:prSet/>
      <dgm:spPr/>
      <dgm:t>
        <a:bodyPr/>
        <a:lstStyle/>
        <a:p>
          <a:pPr latinLnBrk="1"/>
          <a:endParaRPr lang="ko-KR" altLang="en-US" sz="1800">
            <a:latin typeface="굴림" pitchFamily="50" charset="-127"/>
            <a:ea typeface="굴림" pitchFamily="50" charset="-127"/>
          </a:endParaRPr>
        </a:p>
      </dgm:t>
    </dgm:pt>
    <dgm:pt modelId="{8BD4B7EC-3F5C-4963-AF7E-0F166AA0C94F}" type="pres">
      <dgm:prSet presAssocID="{04E881B2-9FD2-4436-A18C-E81A72AA95E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4C19847-56FC-4326-BA7A-0A539D842919}" type="pres">
      <dgm:prSet presAssocID="{1388F79D-F58D-4B68-B8C3-F609416DEA03}" presName="root" presStyleCnt="0"/>
      <dgm:spPr/>
    </dgm:pt>
    <dgm:pt modelId="{F888A0EA-D8FC-4A1B-AA60-87CB021561AB}" type="pres">
      <dgm:prSet presAssocID="{1388F79D-F58D-4B68-B8C3-F609416DEA03}" presName="rootComposite" presStyleCnt="0"/>
      <dgm:spPr/>
    </dgm:pt>
    <dgm:pt modelId="{CFE96EA7-51F4-42DD-9AD8-5E3DE9489DFE}" type="pres">
      <dgm:prSet presAssocID="{1388F79D-F58D-4B68-B8C3-F609416DEA03}" presName="rootText" presStyleLbl="node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14D09EBD-9A9D-4FA1-B3FB-BC7B58C5895D}" type="pres">
      <dgm:prSet presAssocID="{1388F79D-F58D-4B68-B8C3-F609416DEA03}" presName="rootConnector" presStyleLbl="node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DE578F91-A4B1-4AD7-A6A1-F940143B1CD3}" type="pres">
      <dgm:prSet presAssocID="{1388F79D-F58D-4B68-B8C3-F609416DEA03}" presName="childShape" presStyleCnt="0"/>
      <dgm:spPr/>
    </dgm:pt>
    <dgm:pt modelId="{429F1042-1087-4006-B9AC-C0964D3A076E}" type="pres">
      <dgm:prSet presAssocID="{A32C05D1-7DC8-48F4-A4E8-A15A7C1BBE3F}" presName="Name13" presStyleLbl="parChTrans1D2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6DD5EA0D-54EF-4484-909D-0ABA8D07D1F1}" type="pres">
      <dgm:prSet presAssocID="{A56779FE-C4D5-47C2-997D-BED04479E750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BB7CC13-804D-4435-854E-38F99BF2337F}" type="pres">
      <dgm:prSet presAssocID="{E06863B8-F4AC-4763-8F70-1326D619085B}" presName="Name13" presStyleLbl="parChTrans1D2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89306BAA-F73D-4559-BC97-69AE4A229D54}" type="pres">
      <dgm:prSet presAssocID="{24F6CF6D-88BE-4237-9ACA-8C16DEB4215D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F6E12F0-83CE-4FEC-96C4-C14BA6EE726E}" type="pres">
      <dgm:prSet presAssocID="{8F8E796D-D8DC-44E6-A52A-D122508CB0B5}" presName="root" presStyleCnt="0"/>
      <dgm:spPr/>
    </dgm:pt>
    <dgm:pt modelId="{48581475-45DA-4F0D-8E53-B20F9C08F403}" type="pres">
      <dgm:prSet presAssocID="{8F8E796D-D8DC-44E6-A52A-D122508CB0B5}" presName="rootComposite" presStyleCnt="0"/>
      <dgm:spPr/>
    </dgm:pt>
    <dgm:pt modelId="{5DC9FBBF-0B87-4FFE-A809-274E5A04383E}" type="pres">
      <dgm:prSet presAssocID="{8F8E796D-D8DC-44E6-A52A-D122508CB0B5}" presName="rootText" presStyleLbl="node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6DA1F4D-783D-4E7B-A33A-42C41E4429E8}" type="pres">
      <dgm:prSet presAssocID="{8F8E796D-D8DC-44E6-A52A-D122508CB0B5}" presName="rootConnector" presStyleLbl="node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E479D62C-737E-45B8-AB37-1EA52991B79A}" type="pres">
      <dgm:prSet presAssocID="{8F8E796D-D8DC-44E6-A52A-D122508CB0B5}" presName="childShape" presStyleCnt="0"/>
      <dgm:spPr/>
    </dgm:pt>
    <dgm:pt modelId="{118FC2E4-1F8C-4440-B3F2-5D53EAC6A7FC}" type="pres">
      <dgm:prSet presAssocID="{8933894E-3DA1-4C0F-BC0B-372C51FE27FB}" presName="Name13" presStyleLbl="parChTrans1D2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4F843E7B-EB06-4491-AB87-FA60311805BB}" type="pres">
      <dgm:prSet presAssocID="{B9323E49-7814-4D67-9EBE-F3DEFA56C259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0660D90-00D4-49D9-A501-0E93EFF0AB12}" type="pres">
      <dgm:prSet presAssocID="{9A6FC943-2E44-4453-994C-C873D1FD634F}" presName="Name13" presStyleLbl="parChTrans1D2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23D70C43-DF9D-4B27-9A81-8E29E45A4653}" type="pres">
      <dgm:prSet presAssocID="{A22FC709-FF1E-46A2-825E-911ED9FB986E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8CAA403-3354-4209-979D-5CC2B8A29BEF}" type="presOf" srcId="{B9323E49-7814-4D67-9EBE-F3DEFA56C259}" destId="{4F843E7B-EB06-4491-AB87-FA60311805BB}" srcOrd="0" destOrd="0" presId="urn:microsoft.com/office/officeart/2005/8/layout/hierarchy3"/>
    <dgm:cxn modelId="{5F806984-83DC-4F35-BDB8-A9D5CF48BDD9}" type="presOf" srcId="{8F8E796D-D8DC-44E6-A52A-D122508CB0B5}" destId="{16DA1F4D-783D-4E7B-A33A-42C41E4429E8}" srcOrd="1" destOrd="0" presId="urn:microsoft.com/office/officeart/2005/8/layout/hierarchy3"/>
    <dgm:cxn modelId="{682B1F7F-C188-417D-B2CE-75C3AE7A7328}" type="presOf" srcId="{24F6CF6D-88BE-4237-9ACA-8C16DEB4215D}" destId="{89306BAA-F73D-4559-BC97-69AE4A229D54}" srcOrd="0" destOrd="0" presId="urn:microsoft.com/office/officeart/2005/8/layout/hierarchy3"/>
    <dgm:cxn modelId="{60E17FCA-95E7-420C-A4C2-6676429FAFA3}" type="presOf" srcId="{9A6FC943-2E44-4453-994C-C873D1FD634F}" destId="{B0660D90-00D4-49D9-A501-0E93EFF0AB12}" srcOrd="0" destOrd="0" presId="urn:microsoft.com/office/officeart/2005/8/layout/hierarchy3"/>
    <dgm:cxn modelId="{202A203D-76A5-434E-B5A0-EF33A9F08241}" type="presOf" srcId="{1388F79D-F58D-4B68-B8C3-F609416DEA03}" destId="{14D09EBD-9A9D-4FA1-B3FB-BC7B58C5895D}" srcOrd="1" destOrd="0" presId="urn:microsoft.com/office/officeart/2005/8/layout/hierarchy3"/>
    <dgm:cxn modelId="{BCA0B89A-39CC-47B9-9B5C-91A2B8193245}" srcId="{8F8E796D-D8DC-44E6-A52A-D122508CB0B5}" destId="{A22FC709-FF1E-46A2-825E-911ED9FB986E}" srcOrd="1" destOrd="0" parTransId="{9A6FC943-2E44-4453-994C-C873D1FD634F}" sibTransId="{574B0604-FF3F-4F8F-87A4-8C63D3A8256B}"/>
    <dgm:cxn modelId="{B85E914B-A120-4ED7-8CC4-CCCA43E27C06}" srcId="{8F8E796D-D8DC-44E6-A52A-D122508CB0B5}" destId="{B9323E49-7814-4D67-9EBE-F3DEFA56C259}" srcOrd="0" destOrd="0" parTransId="{8933894E-3DA1-4C0F-BC0B-372C51FE27FB}" sibTransId="{FE4EC35A-F38A-4E64-998B-EC9C2A832DD5}"/>
    <dgm:cxn modelId="{698B195C-929E-46F9-A607-677B12A07D7E}" type="presOf" srcId="{A56779FE-C4D5-47C2-997D-BED04479E750}" destId="{6DD5EA0D-54EF-4484-909D-0ABA8D07D1F1}" srcOrd="0" destOrd="0" presId="urn:microsoft.com/office/officeart/2005/8/layout/hierarchy3"/>
    <dgm:cxn modelId="{82FE3228-13A3-4CF4-B6EF-0005F97AE6E9}" type="presOf" srcId="{8933894E-3DA1-4C0F-BC0B-372C51FE27FB}" destId="{118FC2E4-1F8C-4440-B3F2-5D53EAC6A7FC}" srcOrd="0" destOrd="0" presId="urn:microsoft.com/office/officeart/2005/8/layout/hierarchy3"/>
    <dgm:cxn modelId="{ACB99CA8-2F08-42EC-8FEF-0BA6CFFEA3E0}" srcId="{1388F79D-F58D-4B68-B8C3-F609416DEA03}" destId="{A56779FE-C4D5-47C2-997D-BED04479E750}" srcOrd="0" destOrd="0" parTransId="{A32C05D1-7DC8-48F4-A4E8-A15A7C1BBE3F}" sibTransId="{40AC47A4-C852-4DB2-A9A5-68749214A2C1}"/>
    <dgm:cxn modelId="{B20E5866-F5B6-4104-A62E-3A705CC1F9A0}" srcId="{04E881B2-9FD2-4436-A18C-E81A72AA95ED}" destId="{1388F79D-F58D-4B68-B8C3-F609416DEA03}" srcOrd="0" destOrd="0" parTransId="{683CB6C6-E501-4580-BBE3-EC6C1876F378}" sibTransId="{A18EA45C-DC26-4338-8C07-8A6A7C81024F}"/>
    <dgm:cxn modelId="{12BB1093-0216-4E25-8EEA-1095B2F21E26}" type="presOf" srcId="{04E881B2-9FD2-4436-A18C-E81A72AA95ED}" destId="{8BD4B7EC-3F5C-4963-AF7E-0F166AA0C94F}" srcOrd="0" destOrd="0" presId="urn:microsoft.com/office/officeart/2005/8/layout/hierarchy3"/>
    <dgm:cxn modelId="{0D39F99C-2ECD-46D8-BA36-270FF0394E90}" type="presOf" srcId="{A22FC709-FF1E-46A2-825E-911ED9FB986E}" destId="{23D70C43-DF9D-4B27-9A81-8E29E45A4653}" srcOrd="0" destOrd="0" presId="urn:microsoft.com/office/officeart/2005/8/layout/hierarchy3"/>
    <dgm:cxn modelId="{2AA3B2DC-E9B6-4D96-811C-AF8D1CACA92D}" type="presOf" srcId="{8F8E796D-D8DC-44E6-A52A-D122508CB0B5}" destId="{5DC9FBBF-0B87-4FFE-A809-274E5A04383E}" srcOrd="0" destOrd="0" presId="urn:microsoft.com/office/officeart/2005/8/layout/hierarchy3"/>
    <dgm:cxn modelId="{92A7E5E8-C104-4407-A7E0-D70ADBA8A9C0}" type="presOf" srcId="{A32C05D1-7DC8-48F4-A4E8-A15A7C1BBE3F}" destId="{429F1042-1087-4006-B9AC-C0964D3A076E}" srcOrd="0" destOrd="0" presId="urn:microsoft.com/office/officeart/2005/8/layout/hierarchy3"/>
    <dgm:cxn modelId="{F18B47DF-6A19-4FE6-8767-17D8E82A5005}" srcId="{1388F79D-F58D-4B68-B8C3-F609416DEA03}" destId="{24F6CF6D-88BE-4237-9ACA-8C16DEB4215D}" srcOrd="1" destOrd="0" parTransId="{E06863B8-F4AC-4763-8F70-1326D619085B}" sibTransId="{1E925A35-7B32-453A-BDD2-28EE9EB34153}"/>
    <dgm:cxn modelId="{BC9D244A-8A2E-4528-8BA1-E97217A6D976}" srcId="{04E881B2-9FD2-4436-A18C-E81A72AA95ED}" destId="{8F8E796D-D8DC-44E6-A52A-D122508CB0B5}" srcOrd="1" destOrd="0" parTransId="{B9E83863-F311-43C1-8BBF-6F678D808085}" sibTransId="{01F0B949-70B2-4E2D-8490-E76B517356A7}"/>
    <dgm:cxn modelId="{5EDC25BF-30DD-4F65-9A41-4A6B730EEF46}" type="presOf" srcId="{1388F79D-F58D-4B68-B8C3-F609416DEA03}" destId="{CFE96EA7-51F4-42DD-9AD8-5E3DE9489DFE}" srcOrd="0" destOrd="0" presId="urn:microsoft.com/office/officeart/2005/8/layout/hierarchy3"/>
    <dgm:cxn modelId="{D2136D04-CE83-4AD2-85FE-FB3DF3319645}" type="presOf" srcId="{E06863B8-F4AC-4763-8F70-1326D619085B}" destId="{DBB7CC13-804D-4435-854E-38F99BF2337F}" srcOrd="0" destOrd="0" presId="urn:microsoft.com/office/officeart/2005/8/layout/hierarchy3"/>
    <dgm:cxn modelId="{19B7C4C0-5A45-4E77-82E2-098009D70CA6}" type="presParOf" srcId="{8BD4B7EC-3F5C-4963-AF7E-0F166AA0C94F}" destId="{F4C19847-56FC-4326-BA7A-0A539D842919}" srcOrd="0" destOrd="0" presId="urn:microsoft.com/office/officeart/2005/8/layout/hierarchy3"/>
    <dgm:cxn modelId="{8916B86C-B208-4B51-8B59-6215C108D75B}" type="presParOf" srcId="{F4C19847-56FC-4326-BA7A-0A539D842919}" destId="{F888A0EA-D8FC-4A1B-AA60-87CB021561AB}" srcOrd="0" destOrd="0" presId="urn:microsoft.com/office/officeart/2005/8/layout/hierarchy3"/>
    <dgm:cxn modelId="{E70A5CC3-5BA1-4763-AB21-2A652207ACAC}" type="presParOf" srcId="{F888A0EA-D8FC-4A1B-AA60-87CB021561AB}" destId="{CFE96EA7-51F4-42DD-9AD8-5E3DE9489DFE}" srcOrd="0" destOrd="0" presId="urn:microsoft.com/office/officeart/2005/8/layout/hierarchy3"/>
    <dgm:cxn modelId="{779FF1F4-DF4F-412C-8F6E-9ACF762FA765}" type="presParOf" srcId="{F888A0EA-D8FC-4A1B-AA60-87CB021561AB}" destId="{14D09EBD-9A9D-4FA1-B3FB-BC7B58C5895D}" srcOrd="1" destOrd="0" presId="urn:microsoft.com/office/officeart/2005/8/layout/hierarchy3"/>
    <dgm:cxn modelId="{41FBCD24-311A-4270-8FE6-A54DFA9C5D9A}" type="presParOf" srcId="{F4C19847-56FC-4326-BA7A-0A539D842919}" destId="{DE578F91-A4B1-4AD7-A6A1-F940143B1CD3}" srcOrd="1" destOrd="0" presId="urn:microsoft.com/office/officeart/2005/8/layout/hierarchy3"/>
    <dgm:cxn modelId="{BABA1081-1CF2-4108-AFE7-892249DDAACD}" type="presParOf" srcId="{DE578F91-A4B1-4AD7-A6A1-F940143B1CD3}" destId="{429F1042-1087-4006-B9AC-C0964D3A076E}" srcOrd="0" destOrd="0" presId="urn:microsoft.com/office/officeart/2005/8/layout/hierarchy3"/>
    <dgm:cxn modelId="{5E28C18E-6B08-46DF-A10F-9F7607B3BDF5}" type="presParOf" srcId="{DE578F91-A4B1-4AD7-A6A1-F940143B1CD3}" destId="{6DD5EA0D-54EF-4484-909D-0ABA8D07D1F1}" srcOrd="1" destOrd="0" presId="urn:microsoft.com/office/officeart/2005/8/layout/hierarchy3"/>
    <dgm:cxn modelId="{A6F6D156-BF4B-4F87-A8E8-68DCFFCB019D}" type="presParOf" srcId="{DE578F91-A4B1-4AD7-A6A1-F940143B1CD3}" destId="{DBB7CC13-804D-4435-854E-38F99BF2337F}" srcOrd="2" destOrd="0" presId="urn:microsoft.com/office/officeart/2005/8/layout/hierarchy3"/>
    <dgm:cxn modelId="{E6380B29-FEB5-471A-AA79-3652B41418AC}" type="presParOf" srcId="{DE578F91-A4B1-4AD7-A6A1-F940143B1CD3}" destId="{89306BAA-F73D-4559-BC97-69AE4A229D54}" srcOrd="3" destOrd="0" presId="urn:microsoft.com/office/officeart/2005/8/layout/hierarchy3"/>
    <dgm:cxn modelId="{1A36FF99-5F7E-4B2B-8320-7086C8828F9F}" type="presParOf" srcId="{8BD4B7EC-3F5C-4963-AF7E-0F166AA0C94F}" destId="{CF6E12F0-83CE-4FEC-96C4-C14BA6EE726E}" srcOrd="1" destOrd="0" presId="urn:microsoft.com/office/officeart/2005/8/layout/hierarchy3"/>
    <dgm:cxn modelId="{6F325F2B-3DD9-4B19-B262-5190E12271BC}" type="presParOf" srcId="{CF6E12F0-83CE-4FEC-96C4-C14BA6EE726E}" destId="{48581475-45DA-4F0D-8E53-B20F9C08F403}" srcOrd="0" destOrd="0" presId="urn:microsoft.com/office/officeart/2005/8/layout/hierarchy3"/>
    <dgm:cxn modelId="{13665AE5-B30F-48CF-A289-CED5A12AC465}" type="presParOf" srcId="{48581475-45DA-4F0D-8E53-B20F9C08F403}" destId="{5DC9FBBF-0B87-4FFE-A809-274E5A04383E}" srcOrd="0" destOrd="0" presId="urn:microsoft.com/office/officeart/2005/8/layout/hierarchy3"/>
    <dgm:cxn modelId="{6D2B6702-CBC9-40A9-8AA6-8C8793904476}" type="presParOf" srcId="{48581475-45DA-4F0D-8E53-B20F9C08F403}" destId="{16DA1F4D-783D-4E7B-A33A-42C41E4429E8}" srcOrd="1" destOrd="0" presId="urn:microsoft.com/office/officeart/2005/8/layout/hierarchy3"/>
    <dgm:cxn modelId="{C0096C66-3FC1-41BC-BB1C-D78AFB64B2DC}" type="presParOf" srcId="{CF6E12F0-83CE-4FEC-96C4-C14BA6EE726E}" destId="{E479D62C-737E-45B8-AB37-1EA52991B79A}" srcOrd="1" destOrd="0" presId="urn:microsoft.com/office/officeart/2005/8/layout/hierarchy3"/>
    <dgm:cxn modelId="{FAEE94FF-963C-4E1A-856A-7361D7D7D41E}" type="presParOf" srcId="{E479D62C-737E-45B8-AB37-1EA52991B79A}" destId="{118FC2E4-1F8C-4440-B3F2-5D53EAC6A7FC}" srcOrd="0" destOrd="0" presId="urn:microsoft.com/office/officeart/2005/8/layout/hierarchy3"/>
    <dgm:cxn modelId="{0031397B-C676-41C0-B0B2-57CF708F8F06}" type="presParOf" srcId="{E479D62C-737E-45B8-AB37-1EA52991B79A}" destId="{4F843E7B-EB06-4491-AB87-FA60311805BB}" srcOrd="1" destOrd="0" presId="urn:microsoft.com/office/officeart/2005/8/layout/hierarchy3"/>
    <dgm:cxn modelId="{3EDEC974-C1B1-4616-895F-17BFA7A816FC}" type="presParOf" srcId="{E479D62C-737E-45B8-AB37-1EA52991B79A}" destId="{B0660D90-00D4-49D9-A501-0E93EFF0AB12}" srcOrd="2" destOrd="0" presId="urn:microsoft.com/office/officeart/2005/8/layout/hierarchy3"/>
    <dgm:cxn modelId="{1A46D873-76A2-4240-B372-F2200F425EC1}" type="presParOf" srcId="{E479D62C-737E-45B8-AB37-1EA52991B79A}" destId="{23D70C43-DF9D-4B27-9A81-8E29E45A465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E96EA7-51F4-42DD-9AD8-5E3DE9489DFE}">
      <dsp:nvSpPr>
        <dsp:cNvPr id="0" name=""/>
        <dsp:cNvSpPr/>
      </dsp:nvSpPr>
      <dsp:spPr>
        <a:xfrm>
          <a:off x="438" y="268858"/>
          <a:ext cx="1594529" cy="79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" pitchFamily="50" charset="-127"/>
              <a:ea typeface="굴림" pitchFamily="50" charset="-127"/>
            </a:rPr>
            <a:t>기업</a:t>
          </a:r>
          <a:endParaRPr lang="ko-KR" altLang="en-US" sz="1800" kern="1200" dirty="0">
            <a:latin typeface="굴림" pitchFamily="50" charset="-127"/>
            <a:ea typeface="굴림" pitchFamily="50" charset="-127"/>
          </a:endParaRPr>
        </a:p>
      </dsp:txBody>
      <dsp:txXfrm>
        <a:off x="438" y="268858"/>
        <a:ext cx="1594529" cy="797264"/>
      </dsp:txXfrm>
    </dsp:sp>
    <dsp:sp modelId="{429F1042-1087-4006-B9AC-C0964D3A076E}">
      <dsp:nvSpPr>
        <dsp:cNvPr id="0" name=""/>
        <dsp:cNvSpPr/>
      </dsp:nvSpPr>
      <dsp:spPr>
        <a:xfrm>
          <a:off x="159891" y="1066123"/>
          <a:ext cx="159452" cy="597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948"/>
              </a:lnTo>
              <a:lnTo>
                <a:pt x="159452" y="5979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D5EA0D-54EF-4484-909D-0ABA8D07D1F1}">
      <dsp:nvSpPr>
        <dsp:cNvPr id="0" name=""/>
        <dsp:cNvSpPr/>
      </dsp:nvSpPr>
      <dsp:spPr>
        <a:xfrm>
          <a:off x="319344" y="1265439"/>
          <a:ext cx="1275623" cy="79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" pitchFamily="50" charset="-127"/>
              <a:ea typeface="굴림" pitchFamily="50" charset="-127"/>
            </a:rPr>
            <a:t>전문 인력</a:t>
          </a:r>
          <a:endParaRPr lang="en-US" altLang="ko-KR" sz="1800" kern="1200" dirty="0" smtClean="0">
            <a:latin typeface="굴림" pitchFamily="50" charset="-127"/>
            <a:ea typeface="굴림" pitchFamily="50" charset="-127"/>
          </a:endParaRPr>
        </a:p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" pitchFamily="50" charset="-127"/>
              <a:ea typeface="굴림" pitchFamily="50" charset="-127"/>
            </a:rPr>
            <a:t>부족</a:t>
          </a:r>
          <a:endParaRPr lang="ko-KR" altLang="en-US" sz="1800" kern="1200" dirty="0">
            <a:latin typeface="굴림" pitchFamily="50" charset="-127"/>
            <a:ea typeface="굴림" pitchFamily="50" charset="-127"/>
          </a:endParaRPr>
        </a:p>
      </dsp:txBody>
      <dsp:txXfrm>
        <a:off x="319344" y="1265439"/>
        <a:ext cx="1275623" cy="797264"/>
      </dsp:txXfrm>
    </dsp:sp>
    <dsp:sp modelId="{DBB7CC13-804D-4435-854E-38F99BF2337F}">
      <dsp:nvSpPr>
        <dsp:cNvPr id="0" name=""/>
        <dsp:cNvSpPr/>
      </dsp:nvSpPr>
      <dsp:spPr>
        <a:xfrm>
          <a:off x="159891" y="1066123"/>
          <a:ext cx="159452" cy="1594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4529"/>
              </a:lnTo>
              <a:lnTo>
                <a:pt x="159452" y="1594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306BAA-F73D-4559-BC97-69AE4A229D54}">
      <dsp:nvSpPr>
        <dsp:cNvPr id="0" name=""/>
        <dsp:cNvSpPr/>
      </dsp:nvSpPr>
      <dsp:spPr>
        <a:xfrm>
          <a:off x="319344" y="2262020"/>
          <a:ext cx="1275623" cy="79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" pitchFamily="50" charset="-127"/>
              <a:ea typeface="굴림" pitchFamily="50" charset="-127"/>
            </a:rPr>
            <a:t>업체의 영세성</a:t>
          </a:r>
          <a:endParaRPr lang="ko-KR" altLang="en-US" sz="1800" kern="1200" dirty="0">
            <a:latin typeface="굴림" pitchFamily="50" charset="-127"/>
            <a:ea typeface="굴림" pitchFamily="50" charset="-127"/>
          </a:endParaRPr>
        </a:p>
      </dsp:txBody>
      <dsp:txXfrm>
        <a:off x="319344" y="2262020"/>
        <a:ext cx="1275623" cy="797264"/>
      </dsp:txXfrm>
    </dsp:sp>
    <dsp:sp modelId="{5DC9FBBF-0B87-4FFE-A809-274E5A04383E}">
      <dsp:nvSpPr>
        <dsp:cNvPr id="0" name=""/>
        <dsp:cNvSpPr/>
      </dsp:nvSpPr>
      <dsp:spPr>
        <a:xfrm>
          <a:off x="1993600" y="268858"/>
          <a:ext cx="1594529" cy="79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err="1" smtClean="0">
              <a:latin typeface="굴림" pitchFamily="50" charset="-127"/>
              <a:ea typeface="굴림" pitchFamily="50" charset="-127"/>
            </a:rPr>
            <a:t>콘텐츠</a:t>
          </a:r>
          <a:endParaRPr lang="ko-KR" altLang="en-US" sz="1800" kern="1200" dirty="0">
            <a:latin typeface="굴림" pitchFamily="50" charset="-127"/>
            <a:ea typeface="굴림" pitchFamily="50" charset="-127"/>
          </a:endParaRPr>
        </a:p>
      </dsp:txBody>
      <dsp:txXfrm>
        <a:off x="1993600" y="268858"/>
        <a:ext cx="1594529" cy="797264"/>
      </dsp:txXfrm>
    </dsp:sp>
    <dsp:sp modelId="{118FC2E4-1F8C-4440-B3F2-5D53EAC6A7FC}">
      <dsp:nvSpPr>
        <dsp:cNvPr id="0" name=""/>
        <dsp:cNvSpPr/>
      </dsp:nvSpPr>
      <dsp:spPr>
        <a:xfrm>
          <a:off x="2153053" y="1066123"/>
          <a:ext cx="159452" cy="597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948"/>
              </a:lnTo>
              <a:lnTo>
                <a:pt x="159452" y="5979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843E7B-EB06-4491-AB87-FA60311805BB}">
      <dsp:nvSpPr>
        <dsp:cNvPr id="0" name=""/>
        <dsp:cNvSpPr/>
      </dsp:nvSpPr>
      <dsp:spPr>
        <a:xfrm>
          <a:off x="2312506" y="1265439"/>
          <a:ext cx="1275623" cy="79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err="1" smtClean="0">
              <a:latin typeface="굴림" pitchFamily="50" charset="-127"/>
              <a:ea typeface="굴림" pitchFamily="50" charset="-127"/>
            </a:rPr>
            <a:t>모바일</a:t>
          </a:r>
          <a:endParaRPr lang="en-US" altLang="ko-KR" sz="1800" kern="1200" dirty="0" smtClean="0">
            <a:latin typeface="굴림" pitchFamily="50" charset="-127"/>
            <a:ea typeface="굴림" pitchFamily="50" charset="-127"/>
          </a:endParaRPr>
        </a:p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kern="1200" dirty="0" smtClean="0">
              <a:latin typeface="굴림" pitchFamily="50" charset="-127"/>
              <a:ea typeface="굴림" pitchFamily="50" charset="-127"/>
            </a:rPr>
            <a:t>/PC</a:t>
          </a:r>
          <a:endParaRPr lang="ko-KR" altLang="en-US" sz="1800" kern="1200" dirty="0">
            <a:latin typeface="굴림" pitchFamily="50" charset="-127"/>
            <a:ea typeface="굴림" pitchFamily="50" charset="-127"/>
          </a:endParaRPr>
        </a:p>
      </dsp:txBody>
      <dsp:txXfrm>
        <a:off x="2312506" y="1265439"/>
        <a:ext cx="1275623" cy="797264"/>
      </dsp:txXfrm>
    </dsp:sp>
    <dsp:sp modelId="{B0660D90-00D4-49D9-A501-0E93EFF0AB12}">
      <dsp:nvSpPr>
        <dsp:cNvPr id="0" name=""/>
        <dsp:cNvSpPr/>
      </dsp:nvSpPr>
      <dsp:spPr>
        <a:xfrm>
          <a:off x="2153053" y="1066123"/>
          <a:ext cx="159452" cy="1594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4529"/>
              </a:lnTo>
              <a:lnTo>
                <a:pt x="159452" y="1594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D70C43-DF9D-4B27-9A81-8E29E45A4653}">
      <dsp:nvSpPr>
        <dsp:cNvPr id="0" name=""/>
        <dsp:cNvSpPr/>
      </dsp:nvSpPr>
      <dsp:spPr>
        <a:xfrm>
          <a:off x="2312506" y="2262020"/>
          <a:ext cx="1275623" cy="79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" pitchFamily="50" charset="-127"/>
              <a:ea typeface="굴림" pitchFamily="50" charset="-127"/>
            </a:rPr>
            <a:t>운영비 보달 난항</a:t>
          </a:r>
          <a:endParaRPr lang="ko-KR" altLang="en-US" sz="1800" kern="1200" dirty="0">
            <a:latin typeface="굴림" pitchFamily="50" charset="-127"/>
            <a:ea typeface="굴림" pitchFamily="50" charset="-127"/>
          </a:endParaRPr>
        </a:p>
      </dsp:txBody>
      <dsp:txXfrm>
        <a:off x="2312506" y="2262020"/>
        <a:ext cx="1275623" cy="797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536BF-BF2A-45A2-B52A-11A58D866EC9}" type="datetimeFigureOut">
              <a:rPr lang="ko-KR" altLang="en-US" smtClean="0"/>
              <a:t>2015-06-07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28722-94E0-4FD9-A274-A5975F32F60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28722-94E0-4FD9-A274-A5975F32F601}" type="slidenum">
              <a:rPr lang="ko-KR" altLang="en-US" smtClean="0"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070D-1466-41B8-A89F-E7A5EDB32042}" type="datetimeFigureOut">
              <a:rPr lang="ko-KR" altLang="en-US" smtClean="0"/>
              <a:pPr/>
              <a:t>2015-06-07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3337-66D9-4042-AB6B-08B303808C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070D-1466-41B8-A89F-E7A5EDB32042}" type="datetimeFigureOut">
              <a:rPr lang="ko-KR" altLang="en-US" smtClean="0"/>
              <a:pPr/>
              <a:t>2015-06-07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3337-66D9-4042-AB6B-08B303808C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070D-1466-41B8-A89F-E7A5EDB32042}" type="datetimeFigureOut">
              <a:rPr lang="ko-KR" altLang="en-US" smtClean="0"/>
              <a:pPr/>
              <a:t>2015-06-07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3337-66D9-4042-AB6B-08B303808C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3337-66D9-4042-AB6B-08B303808CAC}" type="slidenum">
              <a:rPr lang="ko-KR" altLang="en-US" smtClean="0"/>
              <a:pPr/>
              <a:t>‹#›</a:t>
            </a:fld>
            <a:r>
              <a:rPr lang="ko-KR" altLang="en-US" dirty="0" smtClean="0"/>
              <a:t>페이지</a:t>
            </a:r>
            <a:endParaRPr lang="ko-KR" altLang="en-US" dirty="0"/>
          </a:p>
        </p:txBody>
      </p:sp>
      <p:sp>
        <p:nvSpPr>
          <p:cNvPr id="8" name="육각형 7"/>
          <p:cNvSpPr/>
          <p:nvPr userDrawn="1"/>
        </p:nvSpPr>
        <p:spPr>
          <a:xfrm>
            <a:off x="0" y="0"/>
            <a:ext cx="9144000" cy="112474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육각형 8"/>
          <p:cNvSpPr/>
          <p:nvPr userDrawn="1"/>
        </p:nvSpPr>
        <p:spPr>
          <a:xfrm>
            <a:off x="179512" y="0"/>
            <a:ext cx="8784976" cy="112474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육각형 9"/>
          <p:cNvSpPr/>
          <p:nvPr userDrawn="1"/>
        </p:nvSpPr>
        <p:spPr>
          <a:xfrm>
            <a:off x="395536" y="0"/>
            <a:ext cx="8389440" cy="112474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>
            <a:lvl1pPr>
              <a:defRPr sz="4000">
                <a:latin typeface="궁서" pitchFamily="18" charset="-127"/>
                <a:ea typeface="궁서" pitchFamily="18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pic>
        <p:nvPicPr>
          <p:cNvPr id="11" name="그림 10" descr="Autumn Leav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0" y="6309320"/>
            <a:ext cx="1547664" cy="404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070D-1466-41B8-A89F-E7A5EDB32042}" type="datetimeFigureOut">
              <a:rPr lang="ko-KR" altLang="en-US" smtClean="0"/>
              <a:pPr/>
              <a:t>2015-06-07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3337-66D9-4042-AB6B-08B303808C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070D-1466-41B8-A89F-E7A5EDB32042}" type="datetimeFigureOut">
              <a:rPr lang="ko-KR" altLang="en-US" smtClean="0"/>
              <a:pPr/>
              <a:t>2015-06-07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3337-66D9-4042-AB6B-08B303808C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070D-1466-41B8-A89F-E7A5EDB32042}" type="datetimeFigureOut">
              <a:rPr lang="ko-KR" altLang="en-US" smtClean="0"/>
              <a:pPr/>
              <a:t>2015-06-07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3337-66D9-4042-AB6B-08B303808C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070D-1466-41B8-A89F-E7A5EDB32042}" type="datetimeFigureOut">
              <a:rPr lang="ko-KR" altLang="en-US" smtClean="0"/>
              <a:pPr/>
              <a:t>2015-06-07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3337-66D9-4042-AB6B-08B303808C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070D-1466-41B8-A89F-E7A5EDB32042}" type="datetimeFigureOut">
              <a:rPr lang="ko-KR" altLang="en-US" smtClean="0"/>
              <a:pPr/>
              <a:t>2015-06-07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3337-66D9-4042-AB6B-08B303808C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070D-1466-41B8-A89F-E7A5EDB32042}" type="datetimeFigureOut">
              <a:rPr lang="ko-KR" altLang="en-US" smtClean="0"/>
              <a:pPr/>
              <a:t>2015-06-07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3337-66D9-4042-AB6B-08B303808C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070D-1466-41B8-A89F-E7A5EDB32042}" type="datetimeFigureOut">
              <a:rPr lang="ko-KR" altLang="en-US" smtClean="0"/>
              <a:pPr/>
              <a:t>2015-06-07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3337-66D9-4042-AB6B-08B303808C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070D-1466-41B8-A89F-E7A5EDB32042}" type="datetimeFigureOut">
              <a:rPr lang="ko-KR" altLang="en-US" smtClean="0"/>
              <a:pPr/>
              <a:t>2015-06-07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93337-66D9-4042-AB6B-08B303808C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Public\Videos\Sample%20Videos\Bear.wm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자유형 4"/>
          <p:cNvSpPr/>
          <p:nvPr/>
        </p:nvSpPr>
        <p:spPr>
          <a:xfrm rot="5400000">
            <a:off x="599423" y="-642967"/>
            <a:ext cx="6858002" cy="8143936"/>
          </a:xfrm>
          <a:custGeom>
            <a:avLst/>
            <a:gdLst>
              <a:gd name="connsiteX0" fmla="*/ 0 w 6858000"/>
              <a:gd name="connsiteY0" fmla="*/ 7668344 h 7668344"/>
              <a:gd name="connsiteX1" fmla="*/ 0 w 6858000"/>
              <a:gd name="connsiteY1" fmla="*/ 0 h 7668344"/>
              <a:gd name="connsiteX2" fmla="*/ 6858000 w 6858000"/>
              <a:gd name="connsiteY2" fmla="*/ 7668344 h 7668344"/>
              <a:gd name="connsiteX3" fmla="*/ 0 w 6858000"/>
              <a:gd name="connsiteY3" fmla="*/ 7668344 h 7668344"/>
              <a:gd name="connsiteX0" fmla="*/ 0 w 6858000"/>
              <a:gd name="connsiteY0" fmla="*/ 7668344 h 7694131"/>
              <a:gd name="connsiteX1" fmla="*/ 0 w 6858000"/>
              <a:gd name="connsiteY1" fmla="*/ 0 h 7694131"/>
              <a:gd name="connsiteX2" fmla="*/ 6858000 w 6858000"/>
              <a:gd name="connsiteY2" fmla="*/ 7668344 h 7694131"/>
              <a:gd name="connsiteX3" fmla="*/ 0 w 6858000"/>
              <a:gd name="connsiteY3" fmla="*/ 7668344 h 7694131"/>
              <a:gd name="connsiteX0" fmla="*/ 0 w 6858000"/>
              <a:gd name="connsiteY0" fmla="*/ 7668344 h 7694131"/>
              <a:gd name="connsiteX1" fmla="*/ 0 w 6858000"/>
              <a:gd name="connsiteY1" fmla="*/ 0 h 7694131"/>
              <a:gd name="connsiteX2" fmla="*/ 6858000 w 6858000"/>
              <a:gd name="connsiteY2" fmla="*/ 7668344 h 7694131"/>
              <a:gd name="connsiteX3" fmla="*/ 0 w 6858000"/>
              <a:gd name="connsiteY3" fmla="*/ 7668344 h 7694131"/>
              <a:gd name="connsiteX0" fmla="*/ 0 w 6858000"/>
              <a:gd name="connsiteY0" fmla="*/ 7668344 h 7694131"/>
              <a:gd name="connsiteX1" fmla="*/ 0 w 6858000"/>
              <a:gd name="connsiteY1" fmla="*/ 0 h 7694131"/>
              <a:gd name="connsiteX2" fmla="*/ 6858000 w 6858000"/>
              <a:gd name="connsiteY2" fmla="*/ 7668344 h 7694131"/>
              <a:gd name="connsiteX3" fmla="*/ 0 w 6858000"/>
              <a:gd name="connsiteY3" fmla="*/ 7668344 h 7694131"/>
              <a:gd name="connsiteX0" fmla="*/ 0 w 6858000"/>
              <a:gd name="connsiteY0" fmla="*/ 7668344 h 7710074"/>
              <a:gd name="connsiteX1" fmla="*/ 0 w 6858000"/>
              <a:gd name="connsiteY1" fmla="*/ 0 h 7710074"/>
              <a:gd name="connsiteX2" fmla="*/ 6858000 w 6858000"/>
              <a:gd name="connsiteY2" fmla="*/ 7668344 h 7710074"/>
              <a:gd name="connsiteX3" fmla="*/ 0 w 6858000"/>
              <a:gd name="connsiteY3" fmla="*/ 7668344 h 7710074"/>
              <a:gd name="connsiteX0" fmla="*/ 0 w 6858000"/>
              <a:gd name="connsiteY0" fmla="*/ 7668344 h 7710074"/>
              <a:gd name="connsiteX1" fmla="*/ 0 w 6858000"/>
              <a:gd name="connsiteY1" fmla="*/ 0 h 7710074"/>
              <a:gd name="connsiteX2" fmla="*/ 6858000 w 6858000"/>
              <a:gd name="connsiteY2" fmla="*/ 7668344 h 7710074"/>
              <a:gd name="connsiteX3" fmla="*/ 0 w 6858000"/>
              <a:gd name="connsiteY3" fmla="*/ 7668344 h 7710074"/>
              <a:gd name="connsiteX0" fmla="*/ 0 w 6858000"/>
              <a:gd name="connsiteY0" fmla="*/ 7668344 h 7710074"/>
              <a:gd name="connsiteX1" fmla="*/ 0 w 6858000"/>
              <a:gd name="connsiteY1" fmla="*/ 0 h 7710074"/>
              <a:gd name="connsiteX2" fmla="*/ 6858000 w 6858000"/>
              <a:gd name="connsiteY2" fmla="*/ 7668344 h 7710074"/>
              <a:gd name="connsiteX3" fmla="*/ 0 w 6858000"/>
              <a:gd name="connsiteY3" fmla="*/ 7668344 h 7710074"/>
              <a:gd name="connsiteX0" fmla="*/ 0 w 6974632"/>
              <a:gd name="connsiteY0" fmla="*/ 7813102 h 7813102"/>
              <a:gd name="connsiteX1" fmla="*/ 116632 w 6974632"/>
              <a:gd name="connsiteY1" fmla="*/ 0 h 7813102"/>
              <a:gd name="connsiteX2" fmla="*/ 6974632 w 6974632"/>
              <a:gd name="connsiteY2" fmla="*/ 7668344 h 7813102"/>
              <a:gd name="connsiteX3" fmla="*/ 0 w 6974632"/>
              <a:gd name="connsiteY3" fmla="*/ 7813102 h 7813102"/>
              <a:gd name="connsiteX0" fmla="*/ 0 w 6974632"/>
              <a:gd name="connsiteY0" fmla="*/ 7763141 h 7763141"/>
              <a:gd name="connsiteX1" fmla="*/ 0 w 6974632"/>
              <a:gd name="connsiteY1" fmla="*/ 0 h 7763141"/>
              <a:gd name="connsiteX2" fmla="*/ 6974632 w 6974632"/>
              <a:gd name="connsiteY2" fmla="*/ 7618383 h 7763141"/>
              <a:gd name="connsiteX3" fmla="*/ 0 w 6974632"/>
              <a:gd name="connsiteY3" fmla="*/ 7763141 h 7763141"/>
              <a:gd name="connsiteX0" fmla="*/ 0 w 6974632"/>
              <a:gd name="connsiteY0" fmla="*/ 7763141 h 7763141"/>
              <a:gd name="connsiteX1" fmla="*/ 0 w 6974632"/>
              <a:gd name="connsiteY1" fmla="*/ 0 h 7763141"/>
              <a:gd name="connsiteX2" fmla="*/ 6974632 w 6974632"/>
              <a:gd name="connsiteY2" fmla="*/ 7618383 h 7763141"/>
              <a:gd name="connsiteX3" fmla="*/ 0 w 6974632"/>
              <a:gd name="connsiteY3" fmla="*/ 7763141 h 7763141"/>
              <a:gd name="connsiteX0" fmla="*/ 0 w 6974632"/>
              <a:gd name="connsiteY0" fmla="*/ 7763141 h 7763141"/>
              <a:gd name="connsiteX1" fmla="*/ 0 w 6974632"/>
              <a:gd name="connsiteY1" fmla="*/ 0 h 7763141"/>
              <a:gd name="connsiteX2" fmla="*/ 6974632 w 6974632"/>
              <a:gd name="connsiteY2" fmla="*/ 7618383 h 7763141"/>
              <a:gd name="connsiteX3" fmla="*/ 0 w 6974632"/>
              <a:gd name="connsiteY3" fmla="*/ 7763141 h 7763141"/>
              <a:gd name="connsiteX0" fmla="*/ 0 w 6858001"/>
              <a:gd name="connsiteY0" fmla="*/ 7763141 h 7804872"/>
              <a:gd name="connsiteX1" fmla="*/ 0 w 6858001"/>
              <a:gd name="connsiteY1" fmla="*/ 0 h 7804872"/>
              <a:gd name="connsiteX2" fmla="*/ 6858001 w 6858001"/>
              <a:gd name="connsiteY2" fmla="*/ 7763142 h 7804872"/>
              <a:gd name="connsiteX3" fmla="*/ 0 w 6858001"/>
              <a:gd name="connsiteY3" fmla="*/ 7763141 h 7804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1" h="7804872">
                <a:moveTo>
                  <a:pt x="0" y="7763141"/>
                </a:moveTo>
                <a:lnTo>
                  <a:pt x="0" y="0"/>
                </a:lnTo>
                <a:cubicBezTo>
                  <a:pt x="977308" y="3671941"/>
                  <a:pt x="330507" y="7613663"/>
                  <a:pt x="6858001" y="7763142"/>
                </a:cubicBezTo>
                <a:cubicBezTo>
                  <a:pt x="4623833" y="7804872"/>
                  <a:pt x="2286000" y="7763141"/>
                  <a:pt x="0" y="7763141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자유형 3"/>
          <p:cNvSpPr/>
          <p:nvPr/>
        </p:nvSpPr>
        <p:spPr>
          <a:xfrm rot="16200000">
            <a:off x="3474424" y="1188422"/>
            <a:ext cx="3645024" cy="7694132"/>
          </a:xfrm>
          <a:custGeom>
            <a:avLst/>
            <a:gdLst>
              <a:gd name="connsiteX0" fmla="*/ 0 w 6858000"/>
              <a:gd name="connsiteY0" fmla="*/ 7668344 h 7668344"/>
              <a:gd name="connsiteX1" fmla="*/ 0 w 6858000"/>
              <a:gd name="connsiteY1" fmla="*/ 0 h 7668344"/>
              <a:gd name="connsiteX2" fmla="*/ 6858000 w 6858000"/>
              <a:gd name="connsiteY2" fmla="*/ 7668344 h 7668344"/>
              <a:gd name="connsiteX3" fmla="*/ 0 w 6858000"/>
              <a:gd name="connsiteY3" fmla="*/ 7668344 h 7668344"/>
              <a:gd name="connsiteX0" fmla="*/ 0 w 6858000"/>
              <a:gd name="connsiteY0" fmla="*/ 7668344 h 7694131"/>
              <a:gd name="connsiteX1" fmla="*/ 0 w 6858000"/>
              <a:gd name="connsiteY1" fmla="*/ 0 h 7694131"/>
              <a:gd name="connsiteX2" fmla="*/ 6858000 w 6858000"/>
              <a:gd name="connsiteY2" fmla="*/ 7668344 h 7694131"/>
              <a:gd name="connsiteX3" fmla="*/ 0 w 6858000"/>
              <a:gd name="connsiteY3" fmla="*/ 7668344 h 7694131"/>
              <a:gd name="connsiteX0" fmla="*/ 0 w 6858000"/>
              <a:gd name="connsiteY0" fmla="*/ 7668344 h 7694131"/>
              <a:gd name="connsiteX1" fmla="*/ 0 w 6858000"/>
              <a:gd name="connsiteY1" fmla="*/ 0 h 7694131"/>
              <a:gd name="connsiteX2" fmla="*/ 6858000 w 6858000"/>
              <a:gd name="connsiteY2" fmla="*/ 7668344 h 7694131"/>
              <a:gd name="connsiteX3" fmla="*/ 0 w 6858000"/>
              <a:gd name="connsiteY3" fmla="*/ 7668344 h 7694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7694131">
                <a:moveTo>
                  <a:pt x="0" y="7668344"/>
                </a:moveTo>
                <a:lnTo>
                  <a:pt x="0" y="0"/>
                </a:lnTo>
                <a:cubicBezTo>
                  <a:pt x="305219" y="3826525"/>
                  <a:pt x="25706" y="7694131"/>
                  <a:pt x="6858000" y="7668344"/>
                </a:cubicBezTo>
                <a:lnTo>
                  <a:pt x="0" y="766834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763688" y="1844824"/>
            <a:ext cx="7092280" cy="1512168"/>
          </a:xfrm>
          <a:prstGeom prst="rect">
            <a:avLst/>
          </a:prstGeom>
          <a:noFill/>
        </p:spPr>
        <p:txBody>
          <a:bodyPr wrap="square" rtlCol="0">
            <a:prstTxWarp prst="textDoubleWave1">
              <a:avLst/>
            </a:prstTxWarp>
            <a:spAutoFit/>
          </a:bodyPr>
          <a:lstStyle/>
          <a:p>
            <a:pPr algn="ctr"/>
            <a:r>
              <a:rPr lang="en-US" altLang="ko-KR" b="1" dirty="0" smtClean="0">
                <a:effectLst>
                  <a:reflection blurRad="6350" stA="55000" endA="50" endPos="85000" dir="5400000" sy="-100000" algn="bl" rotWithShape="0"/>
                </a:effectLst>
                <a:latin typeface="궁서" pitchFamily="18" charset="-127"/>
                <a:ea typeface="궁서" pitchFamily="18" charset="-127"/>
              </a:rPr>
              <a:t>Change of Internet Media Industry</a:t>
            </a:r>
            <a:endParaRPr lang="ko-KR" altLang="en-US" b="1" dirty="0">
              <a:effectLst>
                <a:reflection blurRad="6350" stA="55000" endA="50" endPos="85000" dir="5400000" sy="-100000" algn="bl" rotWithShape="0"/>
              </a:effectLst>
              <a:latin typeface="궁서" pitchFamily="18" charset="-127"/>
              <a:ea typeface="궁서" pitchFamily="18" charset="-127"/>
            </a:endParaRPr>
          </a:p>
        </p:txBody>
      </p:sp>
      <p:sp>
        <p:nvSpPr>
          <p:cNvPr id="7" name="자유형 6"/>
          <p:cNvSpPr/>
          <p:nvPr/>
        </p:nvSpPr>
        <p:spPr>
          <a:xfrm rot="5400000">
            <a:off x="546764" y="-640255"/>
            <a:ext cx="6858001" cy="8138509"/>
          </a:xfrm>
          <a:custGeom>
            <a:avLst/>
            <a:gdLst>
              <a:gd name="connsiteX0" fmla="*/ 0 w 6858000"/>
              <a:gd name="connsiteY0" fmla="*/ 7668344 h 7668344"/>
              <a:gd name="connsiteX1" fmla="*/ 0 w 6858000"/>
              <a:gd name="connsiteY1" fmla="*/ 0 h 7668344"/>
              <a:gd name="connsiteX2" fmla="*/ 6858000 w 6858000"/>
              <a:gd name="connsiteY2" fmla="*/ 7668344 h 7668344"/>
              <a:gd name="connsiteX3" fmla="*/ 0 w 6858000"/>
              <a:gd name="connsiteY3" fmla="*/ 7668344 h 7668344"/>
              <a:gd name="connsiteX0" fmla="*/ 0 w 6858000"/>
              <a:gd name="connsiteY0" fmla="*/ 7668344 h 7694131"/>
              <a:gd name="connsiteX1" fmla="*/ 0 w 6858000"/>
              <a:gd name="connsiteY1" fmla="*/ 0 h 7694131"/>
              <a:gd name="connsiteX2" fmla="*/ 6858000 w 6858000"/>
              <a:gd name="connsiteY2" fmla="*/ 7668344 h 7694131"/>
              <a:gd name="connsiteX3" fmla="*/ 0 w 6858000"/>
              <a:gd name="connsiteY3" fmla="*/ 7668344 h 7694131"/>
              <a:gd name="connsiteX0" fmla="*/ 0 w 6858000"/>
              <a:gd name="connsiteY0" fmla="*/ 7668344 h 7694131"/>
              <a:gd name="connsiteX1" fmla="*/ 0 w 6858000"/>
              <a:gd name="connsiteY1" fmla="*/ 0 h 7694131"/>
              <a:gd name="connsiteX2" fmla="*/ 6858000 w 6858000"/>
              <a:gd name="connsiteY2" fmla="*/ 7668344 h 7694131"/>
              <a:gd name="connsiteX3" fmla="*/ 0 w 6858000"/>
              <a:gd name="connsiteY3" fmla="*/ 7668344 h 7694131"/>
              <a:gd name="connsiteX0" fmla="*/ 0 w 6858000"/>
              <a:gd name="connsiteY0" fmla="*/ 7668344 h 7694131"/>
              <a:gd name="connsiteX1" fmla="*/ 0 w 6858000"/>
              <a:gd name="connsiteY1" fmla="*/ 0 h 7694131"/>
              <a:gd name="connsiteX2" fmla="*/ 6858000 w 6858000"/>
              <a:gd name="connsiteY2" fmla="*/ 7668344 h 7694131"/>
              <a:gd name="connsiteX3" fmla="*/ 0 w 6858000"/>
              <a:gd name="connsiteY3" fmla="*/ 7668344 h 7694131"/>
              <a:gd name="connsiteX0" fmla="*/ 0 w 6858000"/>
              <a:gd name="connsiteY0" fmla="*/ 7668344 h 7710074"/>
              <a:gd name="connsiteX1" fmla="*/ 0 w 6858000"/>
              <a:gd name="connsiteY1" fmla="*/ 0 h 7710074"/>
              <a:gd name="connsiteX2" fmla="*/ 6858000 w 6858000"/>
              <a:gd name="connsiteY2" fmla="*/ 7668344 h 7710074"/>
              <a:gd name="connsiteX3" fmla="*/ 0 w 6858000"/>
              <a:gd name="connsiteY3" fmla="*/ 7668344 h 7710074"/>
              <a:gd name="connsiteX0" fmla="*/ 0 w 6858000"/>
              <a:gd name="connsiteY0" fmla="*/ 7668344 h 7710074"/>
              <a:gd name="connsiteX1" fmla="*/ 0 w 6858000"/>
              <a:gd name="connsiteY1" fmla="*/ 0 h 7710074"/>
              <a:gd name="connsiteX2" fmla="*/ 6858000 w 6858000"/>
              <a:gd name="connsiteY2" fmla="*/ 7668344 h 7710074"/>
              <a:gd name="connsiteX3" fmla="*/ 0 w 6858000"/>
              <a:gd name="connsiteY3" fmla="*/ 7668344 h 7710074"/>
              <a:gd name="connsiteX0" fmla="*/ 0 w 6858000"/>
              <a:gd name="connsiteY0" fmla="*/ 7668344 h 7710074"/>
              <a:gd name="connsiteX1" fmla="*/ 0 w 6858000"/>
              <a:gd name="connsiteY1" fmla="*/ 0 h 7710074"/>
              <a:gd name="connsiteX2" fmla="*/ 6858000 w 6858000"/>
              <a:gd name="connsiteY2" fmla="*/ 7668344 h 7710074"/>
              <a:gd name="connsiteX3" fmla="*/ 0 w 6858000"/>
              <a:gd name="connsiteY3" fmla="*/ 7668344 h 7710074"/>
              <a:gd name="connsiteX0" fmla="*/ 0 w 6858000"/>
              <a:gd name="connsiteY0" fmla="*/ 7668344 h 7710074"/>
              <a:gd name="connsiteX1" fmla="*/ 0 w 6858000"/>
              <a:gd name="connsiteY1" fmla="*/ 0 h 7710074"/>
              <a:gd name="connsiteX2" fmla="*/ 6858000 w 6858000"/>
              <a:gd name="connsiteY2" fmla="*/ 7668344 h 7710074"/>
              <a:gd name="connsiteX3" fmla="*/ 0 w 6858000"/>
              <a:gd name="connsiteY3" fmla="*/ 7668344 h 7710074"/>
              <a:gd name="connsiteX0" fmla="*/ 0 w 6858000"/>
              <a:gd name="connsiteY0" fmla="*/ 7668344 h 7710074"/>
              <a:gd name="connsiteX1" fmla="*/ 0 w 6858000"/>
              <a:gd name="connsiteY1" fmla="*/ 0 h 7710074"/>
              <a:gd name="connsiteX2" fmla="*/ 6858000 w 6858000"/>
              <a:gd name="connsiteY2" fmla="*/ 7668344 h 7710074"/>
              <a:gd name="connsiteX3" fmla="*/ 0 w 6858000"/>
              <a:gd name="connsiteY3" fmla="*/ 7668344 h 7710074"/>
              <a:gd name="connsiteX0" fmla="*/ 0 w 6858000"/>
              <a:gd name="connsiteY0" fmla="*/ 7668344 h 7799672"/>
              <a:gd name="connsiteX1" fmla="*/ 0 w 6858000"/>
              <a:gd name="connsiteY1" fmla="*/ 0 h 7799672"/>
              <a:gd name="connsiteX2" fmla="*/ 6858000 w 6858000"/>
              <a:gd name="connsiteY2" fmla="*/ 7668344 h 7799672"/>
              <a:gd name="connsiteX3" fmla="*/ 0 w 6858000"/>
              <a:gd name="connsiteY3" fmla="*/ 7668344 h 7799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7799672">
                <a:moveTo>
                  <a:pt x="0" y="7668344"/>
                </a:moveTo>
                <a:lnTo>
                  <a:pt x="0" y="0"/>
                </a:lnTo>
                <a:cubicBezTo>
                  <a:pt x="712752" y="3851317"/>
                  <a:pt x="365870" y="7799672"/>
                  <a:pt x="6858000" y="7668344"/>
                </a:cubicBezTo>
                <a:cubicBezTo>
                  <a:pt x="4623832" y="7710074"/>
                  <a:pt x="2286000" y="7668344"/>
                  <a:pt x="0" y="7668344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Fore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3645024"/>
            <a:ext cx="2075723" cy="1556792"/>
          </a:xfrm>
          <a:prstGeom prst="rect">
            <a:avLst/>
          </a:prstGeom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5" name="평행 사변형 4"/>
          <p:cNvSpPr/>
          <p:nvPr/>
        </p:nvSpPr>
        <p:spPr>
          <a:xfrm flipH="1">
            <a:off x="1835696" y="2708920"/>
            <a:ext cx="5472608" cy="720080"/>
          </a:xfrm>
          <a:prstGeom prst="parallelogram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미디어 산업의 현재와 미래</a:t>
            </a:r>
            <a:endParaRPr lang="ko-KR" altLang="en-US" sz="240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" name="이등변 삼각형 3"/>
          <p:cNvSpPr/>
          <p:nvPr/>
        </p:nvSpPr>
        <p:spPr>
          <a:xfrm rot="20021270">
            <a:off x="1444630" y="2438946"/>
            <a:ext cx="899592" cy="720080"/>
          </a:xfrm>
          <a:prstGeom prst="triangle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2</a:t>
            </a:r>
            <a:endParaRPr lang="ko-KR" altLang="en-US" sz="240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6" name="평행 사변형 5"/>
          <p:cNvSpPr/>
          <p:nvPr/>
        </p:nvSpPr>
        <p:spPr>
          <a:xfrm flipH="1">
            <a:off x="1835696" y="1412776"/>
            <a:ext cx="5472608" cy="720080"/>
          </a:xfrm>
          <a:prstGeom prst="parallelogram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미디어 산업의 변화와 전망</a:t>
            </a:r>
            <a:endParaRPr lang="ko-KR" altLang="en-US" sz="240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7" name="이등변 삼각형 6"/>
          <p:cNvSpPr/>
          <p:nvPr/>
        </p:nvSpPr>
        <p:spPr>
          <a:xfrm rot="20021270">
            <a:off x="1372622" y="1142802"/>
            <a:ext cx="899592" cy="720080"/>
          </a:xfrm>
          <a:prstGeom prst="triangle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1</a:t>
            </a:r>
            <a:endParaRPr lang="ko-KR" altLang="en-US" sz="240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8" name="평행 사변형 7"/>
          <p:cNvSpPr/>
          <p:nvPr/>
        </p:nvSpPr>
        <p:spPr>
          <a:xfrm flipH="1">
            <a:off x="2123728" y="5301208"/>
            <a:ext cx="5328592" cy="720080"/>
          </a:xfrm>
          <a:prstGeom prst="parallelogram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미디어 산업의 관련 요인</a:t>
            </a:r>
            <a:endParaRPr lang="ko-KR" altLang="en-US" sz="240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9" name="이등변 삼각형 8"/>
          <p:cNvSpPr/>
          <p:nvPr/>
        </p:nvSpPr>
        <p:spPr>
          <a:xfrm rot="20021270">
            <a:off x="1660654" y="5031234"/>
            <a:ext cx="899592" cy="720080"/>
          </a:xfrm>
          <a:prstGeom prst="triangle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4</a:t>
            </a:r>
            <a:endParaRPr lang="ko-KR" altLang="en-US" sz="240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0" name="평행 사변형 9"/>
          <p:cNvSpPr/>
          <p:nvPr/>
        </p:nvSpPr>
        <p:spPr>
          <a:xfrm flipH="1">
            <a:off x="2051720" y="4005064"/>
            <a:ext cx="5328592" cy="720080"/>
          </a:xfrm>
          <a:prstGeom prst="parallelogram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오프라인 미디어 산업의 현황</a:t>
            </a:r>
            <a:endParaRPr lang="ko-KR" altLang="en-US" sz="240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1" name="이등변 삼각형 10"/>
          <p:cNvSpPr/>
          <p:nvPr/>
        </p:nvSpPr>
        <p:spPr>
          <a:xfrm rot="20021270">
            <a:off x="1588646" y="3735090"/>
            <a:ext cx="899592" cy="720080"/>
          </a:xfrm>
          <a:prstGeom prst="triangle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3</a:t>
            </a:r>
            <a:endParaRPr lang="ko-KR" altLang="en-US" sz="240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b="1" dirty="0" smtClean="0">
                <a:latin typeface="굴림" pitchFamily="50" charset="-127"/>
                <a:ea typeface="굴림" pitchFamily="50" charset="-127"/>
              </a:rPr>
              <a:t>패러다임의 변화</a:t>
            </a:r>
            <a:endParaRPr lang="en-US" altLang="ko-KR" sz="2400" b="1" dirty="0" smtClean="0">
              <a:latin typeface="굴림" pitchFamily="50" charset="-127"/>
              <a:ea typeface="굴림" pitchFamily="50" charset="-127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인터넷을 통한 미디어 이용 형태의 변화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ko-KR" sz="2000" dirty="0" smtClean="0">
                <a:latin typeface="굴림" pitchFamily="50" charset="-127"/>
                <a:ea typeface="굴림" pitchFamily="50" charset="-127"/>
              </a:rPr>
              <a:t>TV, 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신문</a:t>
            </a:r>
            <a:r>
              <a:rPr lang="en-US" altLang="ko-KR" sz="20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라디오</a:t>
            </a:r>
            <a:r>
              <a:rPr lang="en-US" altLang="ko-KR" sz="20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잡지의 영역 구분이 희미해지는 미디어 스크램블 현상 가속화</a:t>
            </a:r>
            <a:endParaRPr lang="ko-KR" altLang="en-US" sz="2000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미디어 산업의 변화와 전망</a:t>
            </a:r>
            <a:endParaRPr lang="ko-KR" altLang="en-US" dirty="0"/>
          </a:p>
        </p:txBody>
      </p:sp>
      <p:sp>
        <p:nvSpPr>
          <p:cNvPr id="4" name="내용 개체 틀 1"/>
          <p:cNvSpPr txBox="1">
            <a:spLocks/>
          </p:cNvSpPr>
          <p:nvPr/>
        </p:nvSpPr>
        <p:spPr>
          <a:xfrm>
            <a:off x="395536" y="3861048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패러다임의 변화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  <a:p>
            <a:pPr marL="742950" marR="0" lvl="1" indent="-28575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인터넷을 통한 미디어 이용 형태의 변화</a:t>
            </a: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  <a:p>
            <a:pPr marL="742950" marR="0" lvl="1" indent="-28575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TV,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신문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,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라디오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,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잡지의 영역 구분이 희미해지는 미디어 스크램블 현상 가속화</a:t>
            </a:r>
          </a:p>
        </p:txBody>
      </p:sp>
      <p:pic>
        <p:nvPicPr>
          <p:cNvPr id="5" name="Bear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092280" y="3284984"/>
            <a:ext cx="1907704" cy="12718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6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417638"/>
          </a:xfrm>
        </p:spPr>
        <p:txBody>
          <a:bodyPr/>
          <a:lstStyle/>
          <a:p>
            <a:r>
              <a:rPr lang="ko-KR" altLang="en-US" dirty="0" smtClean="0"/>
              <a:t>미디어 산업의 현재와 미래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763688" y="2492896"/>
          <a:ext cx="7380312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684"/>
                <a:gridCol w="2290515"/>
                <a:gridCol w="3589113"/>
              </a:tblGrid>
              <a:tr h="8820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변화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디지털 </a:t>
                      </a:r>
                      <a:r>
                        <a:rPr lang="ko-KR" altLang="en-US" sz="2000" b="0" dirty="0" err="1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콘텐츠의</a:t>
                      </a:r>
                      <a:endParaRPr lang="en-US" altLang="ko-KR" sz="2000" b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sz="2000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발달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기존 미디어 영역의 통합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820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예측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err="1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모바일</a:t>
                      </a:r>
                      <a:r>
                        <a:rPr lang="ko-KR" altLang="en-US" sz="2000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단말기의 </a:t>
                      </a:r>
                      <a:endParaRPr lang="en-US" altLang="ko-KR" sz="2000" b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sz="2000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확산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기술의 발전으로 기능 향상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8209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성공 조건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규모의 경쟁력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저비용으로 점유율 확대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8209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차별화된 </a:t>
                      </a:r>
                      <a:r>
                        <a:rPr lang="ko-KR" altLang="en-US" sz="2000" b="0" dirty="0" err="1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기술격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고품질 </a:t>
                      </a:r>
                      <a:r>
                        <a:rPr lang="ko-KR" altLang="en-US" sz="2000" b="0" dirty="0" err="1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콘텐츠</a:t>
                      </a:r>
                      <a:r>
                        <a:rPr lang="ko-KR" altLang="en-US" sz="2000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제공 능력 필수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순서도: 순차적 액세스 저장소 4"/>
          <p:cNvSpPr/>
          <p:nvPr/>
        </p:nvSpPr>
        <p:spPr>
          <a:xfrm>
            <a:off x="1403648" y="1628800"/>
            <a:ext cx="1584176" cy="792088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" name="포인트가 7개인 별 6"/>
          <p:cNvSpPr/>
          <p:nvPr/>
        </p:nvSpPr>
        <p:spPr>
          <a:xfrm>
            <a:off x="1557953" y="1700808"/>
            <a:ext cx="1357864" cy="57606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구분</a:t>
            </a:r>
            <a:endParaRPr lang="ko-KR" altLang="en-US" sz="20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" name="순서도: 순차적 액세스 저장소 7"/>
          <p:cNvSpPr/>
          <p:nvPr/>
        </p:nvSpPr>
        <p:spPr>
          <a:xfrm>
            <a:off x="3203848" y="1628800"/>
            <a:ext cx="2016224" cy="792088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" name="포인트가 7개인 별 8"/>
          <p:cNvSpPr/>
          <p:nvPr/>
        </p:nvSpPr>
        <p:spPr>
          <a:xfrm>
            <a:off x="3275856" y="1700808"/>
            <a:ext cx="1728192" cy="57606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내용</a:t>
            </a:r>
            <a:endParaRPr lang="ko-KR" altLang="en-US" sz="20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0" name="순서도: 순차적 액세스 저장소 9"/>
          <p:cNvSpPr/>
          <p:nvPr/>
        </p:nvSpPr>
        <p:spPr>
          <a:xfrm>
            <a:off x="5508104" y="1556792"/>
            <a:ext cx="3456384" cy="792088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1" name="포인트가 7개인 별 10"/>
          <p:cNvSpPr/>
          <p:nvPr/>
        </p:nvSpPr>
        <p:spPr>
          <a:xfrm>
            <a:off x="5580111" y="1628800"/>
            <a:ext cx="3024337" cy="57606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요건 및 결과</a:t>
            </a:r>
            <a:endParaRPr lang="ko-KR" altLang="en-US" sz="20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2" name="육각형 11"/>
          <p:cNvSpPr/>
          <p:nvPr/>
        </p:nvSpPr>
        <p:spPr>
          <a:xfrm>
            <a:off x="0" y="2852936"/>
            <a:ext cx="1763688" cy="1296144"/>
          </a:xfrm>
          <a:prstGeom prst="hexagon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미디어 산업</a:t>
            </a:r>
            <a:endParaRPr lang="ko-KR" altLang="en-US" sz="20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3" name="육각형 12"/>
          <p:cNvSpPr/>
          <p:nvPr/>
        </p:nvSpPr>
        <p:spPr>
          <a:xfrm>
            <a:off x="0" y="4509120"/>
            <a:ext cx="1763688" cy="1296144"/>
          </a:xfrm>
          <a:prstGeom prst="hexagon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뉴미디어 </a:t>
            </a:r>
            <a:endParaRPr lang="en-US" altLang="ko-KR" sz="2000" dirty="0" smtClean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산</a:t>
            </a:r>
            <a:r>
              <a:rPr lang="ko-KR" altLang="en-US" sz="2000" dirty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업</a:t>
            </a:r>
            <a:endParaRPr lang="en-US" altLang="ko-KR" sz="2000" dirty="0" smtClean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오프라인 미디어 산업의 현황</a:t>
            </a:r>
            <a:endParaRPr lang="ko-KR" altLang="en-US" dirty="0"/>
          </a:p>
        </p:txBody>
      </p:sp>
      <p:graphicFrame>
        <p:nvGraphicFramePr>
          <p:cNvPr id="5" name="차트 4"/>
          <p:cNvGraphicFramePr/>
          <p:nvPr/>
        </p:nvGraphicFramePr>
        <p:xfrm>
          <a:off x="1619672" y="1412776"/>
          <a:ext cx="662473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모서리가 둥근 사각형 설명선 5"/>
          <p:cNvSpPr/>
          <p:nvPr/>
        </p:nvSpPr>
        <p:spPr>
          <a:xfrm>
            <a:off x="5076056" y="1988840"/>
            <a:ext cx="2016224" cy="504056"/>
          </a:xfrm>
          <a:prstGeom prst="wedgeRoundRectCallout">
            <a:avLst>
              <a:gd name="adj1" fmla="val -70308"/>
              <a:gd name="adj2" fmla="val 12109"/>
              <a:gd name="adj3" fmla="val 16667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매출 비중 감소율</a:t>
            </a:r>
            <a:endParaRPr lang="en-US" altLang="ko-KR" dirty="0" smtClean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최고</a:t>
            </a:r>
            <a:r>
              <a:rPr lang="ko-KR" altLang="en-US" dirty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417638"/>
          </a:xfrm>
        </p:spPr>
        <p:txBody>
          <a:bodyPr/>
          <a:lstStyle/>
          <a:p>
            <a:r>
              <a:rPr lang="ko-KR" altLang="en-US" dirty="0" smtClean="0"/>
              <a:t>미디어 산업의 관련 요인</a:t>
            </a:r>
            <a:endParaRPr lang="ko-KR" altLang="en-US" dirty="0"/>
          </a:p>
        </p:txBody>
      </p:sp>
      <p:grpSp>
        <p:nvGrpSpPr>
          <p:cNvPr id="30" name="그룹 29"/>
          <p:cNvGrpSpPr/>
          <p:nvPr/>
        </p:nvGrpSpPr>
        <p:grpSpPr>
          <a:xfrm>
            <a:off x="971600" y="1556792"/>
            <a:ext cx="4104456" cy="4536504"/>
            <a:chOff x="971600" y="1556792"/>
            <a:chExt cx="4104456" cy="4536504"/>
          </a:xfrm>
        </p:grpSpPr>
        <p:sp>
          <p:nvSpPr>
            <p:cNvPr id="4" name="십자형 3"/>
            <p:cNvSpPr/>
            <p:nvPr/>
          </p:nvSpPr>
          <p:spPr>
            <a:xfrm>
              <a:off x="1331640" y="1772816"/>
              <a:ext cx="3744416" cy="4176464"/>
            </a:xfrm>
            <a:prstGeom prst="plus">
              <a:avLst>
                <a:gd name="adj" fmla="val 1337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타원 8"/>
            <p:cNvSpPr/>
            <p:nvPr/>
          </p:nvSpPr>
          <p:spPr>
            <a:xfrm>
              <a:off x="2123728" y="1556792"/>
              <a:ext cx="2448272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rPr>
                <a:t>인터넷 발달</a:t>
              </a:r>
              <a:endParaRPr lang="en-US" altLang="ko-KR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배지 9"/>
            <p:cNvSpPr/>
            <p:nvPr/>
          </p:nvSpPr>
          <p:spPr>
            <a:xfrm>
              <a:off x="2339752" y="2204864"/>
              <a:ext cx="2088232" cy="576064"/>
            </a:xfrm>
            <a:prstGeom prst="plaque">
              <a:avLst>
                <a:gd name="adj" fmla="val 4569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rPr>
                <a:t>기술 발전</a:t>
              </a:r>
              <a:endParaRPr lang="ko-KR" altLang="en-US" dirty="0">
                <a:solidFill>
                  <a:schemeClr val="tx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>
              <a:off x="2123728" y="2924944"/>
              <a:ext cx="1440160" cy="8640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mtClean="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rPr>
                <a:t>콘텐츠</a:t>
              </a:r>
              <a:endParaRPr lang="ko-KR" altLang="en-US" dirty="0">
                <a:solidFill>
                  <a:schemeClr val="tx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>
              <a:off x="3203848" y="2924944"/>
              <a:ext cx="1296144" cy="8640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mtClean="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rPr>
                <a:t>다양화</a:t>
              </a:r>
              <a:endParaRPr lang="ko-KR" altLang="en-US">
                <a:solidFill>
                  <a:schemeClr val="tx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3" name="팔각형 12"/>
            <p:cNvSpPr/>
            <p:nvPr/>
          </p:nvSpPr>
          <p:spPr>
            <a:xfrm>
              <a:off x="2339752" y="3933056"/>
              <a:ext cx="1872208" cy="504056"/>
            </a:xfrm>
            <a:prstGeom prst="oc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rPr>
                <a:t>신기술 개발</a:t>
              </a:r>
              <a:endParaRPr lang="ko-KR" altLang="en-US" dirty="0">
                <a:solidFill>
                  <a:schemeClr val="tx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5" name="타원 14"/>
            <p:cNvSpPr/>
            <p:nvPr/>
          </p:nvSpPr>
          <p:spPr>
            <a:xfrm>
              <a:off x="1835696" y="4941168"/>
              <a:ext cx="273630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rPr>
                <a:t>인프라 투자</a:t>
              </a:r>
              <a:endParaRPr lang="ko-KR" altLang="en-US" dirty="0">
                <a:solidFill>
                  <a:schemeClr val="tx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4" name="빗면 13"/>
            <p:cNvSpPr/>
            <p:nvPr/>
          </p:nvSpPr>
          <p:spPr>
            <a:xfrm>
              <a:off x="1979712" y="4509120"/>
              <a:ext cx="2592288" cy="576064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rPr>
                <a:t>편의성 향상</a:t>
              </a:r>
              <a:endParaRPr lang="ko-KR" altLang="en-US" dirty="0">
                <a:solidFill>
                  <a:schemeClr val="tx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6" name="순서도: 저장 데이터 15"/>
            <p:cNvSpPr/>
            <p:nvPr/>
          </p:nvSpPr>
          <p:spPr>
            <a:xfrm>
              <a:off x="2123728" y="5661248"/>
              <a:ext cx="2232248" cy="432048"/>
            </a:xfrm>
            <a:prstGeom prst="flowChartOnlineStorag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rPr>
                <a:t>정부 육성</a:t>
              </a:r>
              <a:endParaRPr lang="ko-KR" altLang="en-US" dirty="0">
                <a:solidFill>
                  <a:schemeClr val="tx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cxnSp>
          <p:nvCxnSpPr>
            <p:cNvPr id="18" name="꺾인 연결선 17"/>
            <p:cNvCxnSpPr>
              <a:endCxn id="14" idx="5"/>
            </p:cNvCxnSpPr>
            <p:nvPr/>
          </p:nvCxnSpPr>
          <p:spPr>
            <a:xfrm rot="5400000">
              <a:off x="1043608" y="3501008"/>
              <a:ext cx="2304256" cy="288032"/>
            </a:xfrm>
            <a:prstGeom prst="bentConnector4">
              <a:avLst>
                <a:gd name="adj1" fmla="val 1043"/>
                <a:gd name="adj2" fmla="val 155178"/>
              </a:avLst>
            </a:prstGeom>
            <a:ln w="28575"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포인트가 16개인 별 7"/>
            <p:cNvSpPr/>
            <p:nvPr/>
          </p:nvSpPr>
          <p:spPr>
            <a:xfrm>
              <a:off x="971600" y="1556792"/>
              <a:ext cx="1368152" cy="1296144"/>
            </a:xfrm>
            <a:prstGeom prst="star16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rPr>
                <a:t>촉진 요인</a:t>
              </a:r>
              <a:endParaRPr lang="ko-KR" altLang="en-US" dirty="0">
                <a:solidFill>
                  <a:schemeClr val="tx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5292080" y="980728"/>
            <a:ext cx="3851920" cy="5200352"/>
            <a:chOff x="5292080" y="980728"/>
            <a:chExt cx="3851920" cy="5200352"/>
          </a:xfrm>
        </p:grpSpPr>
        <p:sp>
          <p:nvSpPr>
            <p:cNvPr id="27" name="모서리가 둥근 직사각형 26"/>
            <p:cNvSpPr/>
            <p:nvPr/>
          </p:nvSpPr>
          <p:spPr>
            <a:xfrm>
              <a:off x="6084168" y="1556792"/>
              <a:ext cx="2880320" cy="1080120"/>
            </a:xfrm>
            <a:prstGeom prst="roundRect">
              <a:avLst>
                <a:gd name="adj" fmla="val 34343"/>
              </a:avLst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26" name="물결 25"/>
            <p:cNvSpPr/>
            <p:nvPr/>
          </p:nvSpPr>
          <p:spPr>
            <a:xfrm>
              <a:off x="5292080" y="1700808"/>
              <a:ext cx="720080" cy="864096"/>
            </a:xfrm>
            <a:prstGeom prst="wav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rPr>
                <a:t>기</a:t>
              </a:r>
              <a:endParaRPr lang="en-US" altLang="ko-KR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endParaRPr>
            </a:p>
            <a:p>
              <a:pPr algn="ctr"/>
              <a:r>
                <a:rPr lang="ko-KR" altLang="en-US" dirty="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rPr>
                <a:t>술</a:t>
              </a:r>
            </a:p>
          </p:txBody>
        </p:sp>
        <p:sp>
          <p:nvSpPr>
            <p:cNvPr id="29" name="모서리가 둥근 직사각형 28"/>
            <p:cNvSpPr/>
            <p:nvPr/>
          </p:nvSpPr>
          <p:spPr>
            <a:xfrm>
              <a:off x="6156176" y="1700808"/>
              <a:ext cx="2448272" cy="432048"/>
            </a:xfrm>
            <a:prstGeom prst="roundRect">
              <a:avLst>
                <a:gd name="adj" fmla="val 34343"/>
              </a:avLst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rPr>
                <a:t>보안의 취약성</a:t>
              </a:r>
              <a:endParaRPr lang="ko-KR" altLang="en-US" dirty="0">
                <a:solidFill>
                  <a:schemeClr val="tx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28" name="포인트가 16개인 별 27"/>
            <p:cNvSpPr/>
            <p:nvPr/>
          </p:nvSpPr>
          <p:spPr>
            <a:xfrm>
              <a:off x="7884368" y="980728"/>
              <a:ext cx="1259632" cy="1152128"/>
            </a:xfrm>
            <a:prstGeom prst="star16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rPr>
                <a:t>장애요인</a:t>
              </a:r>
              <a:endParaRPr lang="ko-KR" altLang="en-US" dirty="0">
                <a:solidFill>
                  <a:schemeClr val="tx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31" name="위쪽 화살표 30"/>
            <p:cNvSpPr/>
            <p:nvPr/>
          </p:nvSpPr>
          <p:spPr>
            <a:xfrm>
              <a:off x="6084168" y="1988840"/>
              <a:ext cx="2880320" cy="576064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rPr>
                <a:t>저작권 강화</a:t>
              </a:r>
              <a:endParaRPr lang="ko-KR" altLang="en-US" dirty="0">
                <a:solidFill>
                  <a:schemeClr val="tx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graphicFrame>
          <p:nvGraphicFramePr>
            <p:cNvPr id="32" name="다이어그램 31"/>
            <p:cNvGraphicFramePr/>
            <p:nvPr/>
          </p:nvGraphicFramePr>
          <p:xfrm>
            <a:off x="5375920" y="2852936"/>
            <a:ext cx="3588568" cy="332814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170</Words>
  <Application>Microsoft Office PowerPoint</Application>
  <PresentationFormat>화면 슬라이드 쇼(4:3)</PresentationFormat>
  <Paragraphs>65</Paragraphs>
  <Slides>6</Slides>
  <Notes>1</Notes>
  <HiddenSlides>0</HiddenSlides>
  <MMClips>1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목차</vt:lpstr>
      <vt:lpstr>미디어 산업의 변화와 전망</vt:lpstr>
      <vt:lpstr>미디어 산업의 현재와 미래</vt:lpstr>
      <vt:lpstr>오프라인 미디어 산업의 현황</vt:lpstr>
      <vt:lpstr>미디어 산업의 관련 요인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min</dc:creator>
  <cp:lastModifiedBy>min</cp:lastModifiedBy>
  <cp:revision>13</cp:revision>
  <dcterms:created xsi:type="dcterms:W3CDTF">2015-06-06T04:09:54Z</dcterms:created>
  <dcterms:modified xsi:type="dcterms:W3CDTF">2015-06-07T08:20:45Z</dcterms:modified>
</cp:coreProperties>
</file>